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382" r:id="rId4"/>
    <p:sldId id="381" r:id="rId5"/>
    <p:sldId id="335" r:id="rId6"/>
    <p:sldId id="334" r:id="rId7"/>
    <p:sldId id="401" r:id="rId8"/>
    <p:sldId id="402" r:id="rId9"/>
    <p:sldId id="403" r:id="rId10"/>
    <p:sldId id="406" r:id="rId11"/>
    <p:sldId id="404" r:id="rId12"/>
    <p:sldId id="405" r:id="rId13"/>
    <p:sldId id="383" r:id="rId14"/>
    <p:sldId id="384" r:id="rId15"/>
    <p:sldId id="397" r:id="rId16"/>
    <p:sldId id="398" r:id="rId17"/>
    <p:sldId id="400" r:id="rId18"/>
    <p:sldId id="399" r:id="rId19"/>
    <p:sldId id="387" r:id="rId20"/>
    <p:sldId id="388" r:id="rId21"/>
    <p:sldId id="389" r:id="rId22"/>
    <p:sldId id="391" r:id="rId23"/>
    <p:sldId id="390" r:id="rId24"/>
    <p:sldId id="392" r:id="rId25"/>
    <p:sldId id="407" r:id="rId26"/>
    <p:sldId id="408" r:id="rId27"/>
    <p:sldId id="409" r:id="rId28"/>
    <p:sldId id="410" r:id="rId29"/>
    <p:sldId id="416" r:id="rId30"/>
    <p:sldId id="446" r:id="rId31"/>
    <p:sldId id="417" r:id="rId32"/>
    <p:sldId id="420" r:id="rId33"/>
    <p:sldId id="421" r:id="rId34"/>
    <p:sldId id="424" r:id="rId35"/>
    <p:sldId id="425" r:id="rId36"/>
    <p:sldId id="427" r:id="rId37"/>
    <p:sldId id="445"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342" r:id="rId53"/>
    <p:sldId id="343" r:id="rId54"/>
    <p:sldId id="374" r:id="rId55"/>
    <p:sldId id="375" r:id="rId56"/>
    <p:sldId id="376" r:id="rId57"/>
    <p:sldId id="377" r:id="rId58"/>
    <p:sldId id="378" r:id="rId59"/>
    <p:sldId id="379" r:id="rId60"/>
    <p:sldId id="380" r:id="rId61"/>
    <p:sldId id="26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4660"/>
  </p:normalViewPr>
  <p:slideViewPr>
    <p:cSldViewPr snapToGrid="0">
      <p:cViewPr varScale="1">
        <p:scale>
          <a:sx n="72" d="100"/>
          <a:sy n="72" d="100"/>
        </p:scale>
        <p:origin x="64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39FA4A-C808-4981-8BA9-64217A6CCEA7}" type="datetimeFigureOut">
              <a:rPr lang="en-US" smtClean="0"/>
              <a:t>11/10/2016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49095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11/10/2016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9023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11/10/2016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88247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11/10/2016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7379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9FA4A-C808-4981-8BA9-64217A6CCEA7}" type="datetimeFigureOut">
              <a:rPr lang="en-US" smtClean="0"/>
              <a:t>11/10/2016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35789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9FA4A-C808-4981-8BA9-64217A6CCEA7}" type="datetimeFigureOut">
              <a:rPr lang="en-US" smtClean="0"/>
              <a:t>11/10/2016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69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39FA4A-C808-4981-8BA9-64217A6CCEA7}" type="datetimeFigureOut">
              <a:rPr lang="en-US" smtClean="0"/>
              <a:t>11/10/2016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05649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39FA4A-C808-4981-8BA9-64217A6CCEA7}" type="datetimeFigureOut">
              <a:rPr lang="en-US" smtClean="0"/>
              <a:t>11/10/2016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500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9FA4A-C808-4981-8BA9-64217A6CCEA7}" type="datetimeFigureOut">
              <a:rPr lang="en-US" smtClean="0"/>
              <a:t>11/10/2016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62136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11/10/2016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21883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11/10/2016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21702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9FA4A-C808-4981-8BA9-64217A6CCEA7}" type="datetimeFigureOut">
              <a:rPr lang="en-US" smtClean="0"/>
              <a:t>11/10/2016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CD101-B1BB-4B23-B63C-F89ED867CE54}" type="slidenum">
              <a:rPr lang="en-US" smtClean="0"/>
              <a:t>‹#›</a:t>
            </a:fld>
            <a:endParaRPr lang="en-US"/>
          </a:p>
        </p:txBody>
      </p:sp>
    </p:spTree>
    <p:extLst>
      <p:ext uri="{BB962C8B-B14F-4D97-AF65-F5344CB8AC3E}">
        <p14:creationId xmlns:p14="http://schemas.microsoft.com/office/powerpoint/2010/main" val="406335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www.e-system.i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4405"/>
            <a:ext cx="12192000" cy="1745557"/>
          </a:xfrm>
        </p:spPr>
        <p:style>
          <a:lnRef idx="0">
            <a:schemeClr val="accent1"/>
          </a:lnRef>
          <a:fillRef idx="3">
            <a:schemeClr val="accent1"/>
          </a:fillRef>
          <a:effectRef idx="3">
            <a:schemeClr val="accent1"/>
          </a:effectRef>
          <a:fontRef idx="minor">
            <a:schemeClr val="lt1"/>
          </a:fontRef>
        </p:style>
        <p:txBody>
          <a:bodyPr/>
          <a:lstStyle/>
          <a:p>
            <a:r>
              <a:rPr lang="en-US" dirty="0"/>
              <a:t>Raspberry pi</a:t>
            </a:r>
            <a:br>
              <a:rPr lang="en-US" dirty="0"/>
            </a:br>
            <a:r>
              <a:rPr lang="en-US"/>
              <a:t>GPIO Basic’s</a:t>
            </a:r>
            <a:endParaRPr lang="en-US" dirty="0"/>
          </a:p>
        </p:txBody>
      </p:sp>
      <p:sp>
        <p:nvSpPr>
          <p:cNvPr id="3" name="Subtitle 2"/>
          <p:cNvSpPr>
            <a:spLocks noGrp="1"/>
          </p:cNvSpPr>
          <p:nvPr>
            <p:ph type="subTitle" idx="1"/>
          </p:nvPr>
        </p:nvSpPr>
        <p:spPr>
          <a:xfrm>
            <a:off x="1524000" y="3602038"/>
            <a:ext cx="9144000" cy="1072993"/>
          </a:xfrm>
        </p:spPr>
        <p:txBody>
          <a:bodyPr/>
          <a:lstStyle/>
          <a:p>
            <a:r>
              <a:rPr lang="en-US" dirty="0"/>
              <a:t>Lecturer: Reza </a:t>
            </a:r>
            <a:r>
              <a:rPr lang="en-US" dirty="0" err="1"/>
              <a:t>Arjmandi</a:t>
            </a:r>
            <a:endParaRPr lang="en-US" dirty="0"/>
          </a:p>
          <a:p>
            <a:r>
              <a:rPr lang="en-US" dirty="0"/>
              <a:t>Summer 2016</a:t>
            </a:r>
          </a:p>
          <a:p>
            <a:endParaRPr lang="en-US" dirty="0"/>
          </a:p>
        </p:txBody>
      </p:sp>
      <p:sp>
        <p:nvSpPr>
          <p:cNvPr id="4" name="TextBox 3"/>
          <p:cNvSpPr txBox="1"/>
          <p:nvPr/>
        </p:nvSpPr>
        <p:spPr>
          <a:xfrm>
            <a:off x="1" y="5308020"/>
            <a:ext cx="5036233"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Preface:</a:t>
            </a:r>
          </a:p>
          <a:p>
            <a:r>
              <a:rPr lang="en-US" dirty="0"/>
              <a:t>This chapter contains some basic recipes for setting up and using the Raspberry Pi’s general-purpose input/output (GPIO) connector.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53" y="164162"/>
            <a:ext cx="1223493" cy="1508167"/>
          </a:xfrm>
          <a:prstGeom prst="rect">
            <a:avLst/>
          </a:prstGeom>
        </p:spPr>
      </p:pic>
    </p:spTree>
    <p:extLst>
      <p:ext uri="{BB962C8B-B14F-4D97-AF65-F5344CB8AC3E}">
        <p14:creationId xmlns:p14="http://schemas.microsoft.com/office/powerpoint/2010/main" val="202322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direction for </a:t>
            </a:r>
            <a:r>
              <a:rPr lang="en-US" sz="3400" dirty="0" err="1"/>
              <a:t>RPi.GPIO</a:t>
            </a:r>
            <a:endParaRPr lang="en-US" sz="3400" dirty="0"/>
          </a:p>
        </p:txBody>
      </p:sp>
      <p:sp>
        <p:nvSpPr>
          <p:cNvPr id="2" name="TextBox 1"/>
          <p:cNvSpPr txBox="1"/>
          <p:nvPr/>
        </p:nvSpPr>
        <p:spPr>
          <a:xfrm>
            <a:off x="417443" y="857743"/>
            <a:ext cx="11357113" cy="5632311"/>
          </a:xfrm>
          <a:prstGeom prst="rect">
            <a:avLst/>
          </a:prstGeom>
          <a:noFill/>
        </p:spPr>
        <p:txBody>
          <a:bodyPr wrap="square" rtlCol="0">
            <a:spAutoFit/>
          </a:bodyPr>
          <a:lstStyle/>
          <a:p>
            <a:pPr lvl="1"/>
            <a:r>
              <a:rPr lang="en-US" sz="2000" dirty="0"/>
              <a:t> #enable </a:t>
            </a:r>
            <a:r>
              <a:rPr lang="en-US" sz="2000" b="1" dirty="0">
                <a:solidFill>
                  <a:srgbClr val="FF0000"/>
                </a:solidFill>
              </a:rPr>
              <a:t>pull up</a:t>
            </a:r>
            <a:r>
              <a:rPr lang="en-US" sz="2000" dirty="0"/>
              <a:t> resistor:</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sz="2000" dirty="0"/>
              <a:t> #enable </a:t>
            </a:r>
            <a:r>
              <a:rPr lang="en-US" sz="2000" b="1" dirty="0">
                <a:solidFill>
                  <a:srgbClr val="FF0000"/>
                </a:solidFill>
              </a:rPr>
              <a:t>pull down</a:t>
            </a:r>
            <a:r>
              <a:rPr lang="en-US" sz="2000" dirty="0"/>
              <a:t> resistor:</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=GPIO.PUD_DOWN)</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Each GPIO pin has software configurable pull-up and pull-down resistors</a:t>
            </a:r>
            <a:r>
              <a:rPr lang="en-US" sz="2000" dirty="0"/>
              <a:t>. When using a GPIO pin as an input, you can configure these resistors so that one or either or neither of the resistors is enabled, using the optional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dirty="0"/>
              <a:t> parameter to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dirty="0"/>
              <a:t>. If this parameter is omitted, then neither resistor will be enabled. This leaves the input floating, which means that its value cannot be relied upon and it will drift between high and low depending on what it picks up in the way of electrical noise.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2367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Produce Output</a:t>
            </a:r>
          </a:p>
        </p:txBody>
      </p:sp>
      <p:sp>
        <p:nvSpPr>
          <p:cNvPr id="2" name="TextBox 1"/>
          <p:cNvSpPr txBox="1"/>
          <p:nvPr/>
        </p:nvSpPr>
        <p:spPr>
          <a:xfrm>
            <a:off x="417443" y="857743"/>
            <a:ext cx="11357113" cy="473975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If a pin configure as output use </a:t>
            </a:r>
            <a:r>
              <a:rPr lang="en-US" sz="2400" b="1" i="1" dirty="0">
                <a:solidFill>
                  <a:srgbClr val="0070C0"/>
                </a:solidFill>
                <a:latin typeface="Consolas" panose="020B0609020204030204" pitchFamily="49" charset="0"/>
                <a:cs typeface="Consolas" panose="020B0609020204030204" pitchFamily="49" charset="0"/>
              </a:rPr>
              <a:t>output</a:t>
            </a:r>
            <a:r>
              <a:rPr lang="en-US" sz="2000" b="1" dirty="0">
                <a:solidFill>
                  <a:srgbClr val="FF0000"/>
                </a:solidFill>
              </a:rPr>
              <a:t> function:</a:t>
            </a:r>
            <a:endParaRPr lang="en-US" sz="2400" b="1" i="1" dirty="0">
              <a:solidFill>
                <a:srgbClr val="0070C0"/>
              </a:solidFill>
              <a:latin typeface="Consolas" panose="020B0609020204030204" pitchFamily="49" charset="0"/>
              <a:cs typeface="Consolas" panose="020B0609020204030204" pitchFamily="49" charset="0"/>
            </a:endParaRPr>
          </a:p>
          <a:p>
            <a:endParaRPr lang="en-US" sz="2000" dirty="0"/>
          </a:p>
          <a:p>
            <a:pPr lvl="1"/>
            <a:r>
              <a:rPr lang="en-US" dirty="0"/>
              <a:t># for </a:t>
            </a:r>
            <a:r>
              <a:rPr lang="en-US" b="1" dirty="0">
                <a:solidFill>
                  <a:srgbClr val="FF0000"/>
                </a:solidFill>
              </a:rPr>
              <a:t>Output: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 	#or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a:t>
            </a:r>
            <a:r>
              <a:rPr lang="en-US" sz="2000" b="1" i="1" dirty="0" err="1">
                <a:solidFill>
                  <a:srgbClr val="0070C0"/>
                </a:solidFill>
                <a:latin typeface="Consolas" panose="020B0609020204030204" pitchFamily="49" charset="0"/>
                <a:cs typeface="Consolas" panose="020B0609020204030204" pitchFamily="49" charset="0"/>
              </a:rPr>
              <a:t>GPIO.OUT,initial</a:t>
            </a:r>
            <a:r>
              <a:rPr lang="en-US" sz="2000" b="1" i="1" dirty="0">
                <a:solidFill>
                  <a:srgbClr val="0070C0"/>
                </a:solidFill>
                <a:latin typeface="Consolas" panose="020B0609020204030204" pitchFamily="49" charset="0"/>
                <a:cs typeface="Consolas" panose="020B0609020204030204" pitchFamily="49" charset="0"/>
              </a:rPr>
              <a:t>=1)</a:t>
            </a:r>
            <a:endParaRPr lang="en-US" sz="2000" dirty="0"/>
          </a:p>
          <a:p>
            <a:endParaRPr lang="en-US" sz="2000" dirty="0"/>
          </a:p>
          <a:p>
            <a:endParaRPr lang="en-US" sz="2000" dirty="0"/>
          </a:p>
          <a:p>
            <a:pPr lvl="1"/>
            <a:r>
              <a:rPr lang="en-US" sz="2000" dirty="0"/>
              <a:t>#Then, </a:t>
            </a:r>
            <a:r>
              <a:rPr lang="en-US" sz="2000" b="1" dirty="0">
                <a:solidFill>
                  <a:srgbClr val="FF0000"/>
                </a:solidFill>
              </a:rPr>
              <a:t>to switch the port/pin to 3.3V </a:t>
            </a:r>
            <a:r>
              <a:rPr lang="en-US" sz="2000" dirty="0"/>
              <a:t>(equals </a:t>
            </a:r>
            <a:r>
              <a:rPr lang="en-US" sz="2000" b="1" dirty="0"/>
              <a:t>1</a:t>
            </a:r>
            <a:r>
              <a:rPr lang="en-US" sz="2000" dirty="0"/>
              <a:t>/</a:t>
            </a:r>
            <a:r>
              <a:rPr lang="en-US" sz="2000" b="1" dirty="0"/>
              <a:t>GPIO.HIGH</a:t>
            </a:r>
            <a:r>
              <a:rPr lang="en-US" sz="2000" dirty="0"/>
              <a:t>/</a:t>
            </a:r>
            <a:r>
              <a:rPr lang="en-US" sz="2000" b="1" dirty="0"/>
              <a:t>True</a:t>
            </a:r>
            <a:r>
              <a:rPr lang="en-US" sz="2000" dirty="0"/>
              <a:t>)…</a:t>
            </a:r>
          </a:p>
          <a:p>
            <a:pPr lvl="1"/>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(18, 1)</a:t>
            </a:r>
          </a:p>
          <a:p>
            <a:pPr lvl="1"/>
            <a:endParaRPr lang="en-US" sz="2000" dirty="0"/>
          </a:p>
          <a:p>
            <a:pPr lvl="1"/>
            <a:endParaRPr lang="en-US" sz="2000" dirty="0"/>
          </a:p>
          <a:p>
            <a:pPr lvl="1"/>
            <a:r>
              <a:rPr lang="en-US" sz="2000" dirty="0"/>
              <a:t>#Or, </a:t>
            </a:r>
            <a:r>
              <a:rPr lang="en-US" sz="2000" b="1" dirty="0">
                <a:solidFill>
                  <a:srgbClr val="FF0000"/>
                </a:solidFill>
              </a:rPr>
              <a:t>to switch the port/pin to 0V </a:t>
            </a:r>
            <a:r>
              <a:rPr lang="en-US" sz="2000" dirty="0"/>
              <a:t>(equals </a:t>
            </a:r>
            <a:r>
              <a:rPr lang="en-US" sz="2000" b="1" dirty="0"/>
              <a:t>0</a:t>
            </a:r>
            <a:r>
              <a:rPr lang="en-US" sz="2000" dirty="0"/>
              <a:t>/</a:t>
            </a:r>
            <a:r>
              <a:rPr lang="en-US" sz="2000" b="1" dirty="0"/>
              <a:t>GPIO.LOW</a:t>
            </a:r>
            <a:r>
              <a:rPr lang="en-US" sz="2000" dirty="0"/>
              <a:t>/</a:t>
            </a:r>
            <a:r>
              <a:rPr lang="en-US" sz="2000" b="1" dirty="0"/>
              <a:t>False</a:t>
            </a:r>
            <a:r>
              <a:rPr lang="en-US" sz="2000" dirty="0"/>
              <a:t>)…</a:t>
            </a:r>
          </a:p>
          <a:p>
            <a:pPr lvl="1"/>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(18, 0)</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050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Reading Input</a:t>
            </a:r>
          </a:p>
        </p:txBody>
      </p:sp>
      <p:sp>
        <p:nvSpPr>
          <p:cNvPr id="2" name="TextBox 1"/>
          <p:cNvSpPr txBox="1"/>
          <p:nvPr/>
        </p:nvSpPr>
        <p:spPr>
          <a:xfrm>
            <a:off x="417443" y="857743"/>
            <a:ext cx="11357113" cy="381642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If a pin configure as input use </a:t>
            </a:r>
            <a:r>
              <a:rPr lang="en-US" sz="2400" b="1" i="1" dirty="0">
                <a:solidFill>
                  <a:srgbClr val="0070C0"/>
                </a:solidFill>
                <a:latin typeface="Consolas" panose="020B0609020204030204" pitchFamily="49" charset="0"/>
              </a:rPr>
              <a:t>input</a:t>
            </a:r>
            <a:r>
              <a:rPr lang="en-US" sz="2000" b="1" dirty="0">
                <a:solidFill>
                  <a:srgbClr val="FF0000"/>
                </a:solidFill>
              </a:rPr>
              <a:t> function:</a:t>
            </a:r>
            <a:endParaRPr lang="en-US" sz="2400" b="1" i="1" dirty="0">
              <a:solidFill>
                <a:srgbClr val="0070C0"/>
              </a:solidFill>
              <a:latin typeface="Consolas" panose="020B0609020204030204" pitchFamily="49" charset="0"/>
              <a:cs typeface="Consolas" panose="020B0609020204030204" pitchFamily="49" charset="0"/>
            </a:endParaRPr>
          </a:p>
          <a:p>
            <a:endParaRPr lang="en-US" sz="2000" dirty="0"/>
          </a:p>
          <a:p>
            <a:pPr lvl="1"/>
            <a:r>
              <a:rPr lang="en-US" dirty="0"/>
              <a:t># for </a:t>
            </a:r>
            <a:r>
              <a:rPr lang="en-US" b="1" dirty="0">
                <a:solidFill>
                  <a:srgbClr val="FF0000"/>
                </a:solidFill>
              </a:rPr>
              <a:t>Input: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endParaRPr lang="en-US" sz="2000" dirty="0"/>
          </a:p>
          <a:p>
            <a:endParaRPr lang="en-US" sz="2000" dirty="0"/>
          </a:p>
          <a:p>
            <a:endParaRPr lang="en-US" sz="2000" dirty="0"/>
          </a:p>
          <a:p>
            <a:pPr lvl="1"/>
            <a:r>
              <a:rPr lang="en-US" sz="2000" dirty="0"/>
              <a:t>#Then, </a:t>
            </a:r>
            <a:r>
              <a:rPr lang="en-US" sz="2000" b="1" dirty="0">
                <a:solidFill>
                  <a:srgbClr val="FF0000"/>
                </a:solidFill>
              </a:rPr>
              <a:t>for reading input:</a:t>
            </a:r>
            <a:endParaRPr lang="en-US" sz="2000" dirty="0"/>
          </a:p>
          <a:p>
            <a:pPr lvl="1"/>
            <a:r>
              <a:rPr lang="en-US" sz="2000" b="1" i="1" dirty="0">
                <a:solidFill>
                  <a:srgbClr val="0070C0"/>
                </a:solidFill>
                <a:latin typeface="Consolas" panose="020B0609020204030204" pitchFamily="49" charset="0"/>
                <a:cs typeface="Consolas" panose="020B0609020204030204" pitchFamily="49" charset="0"/>
              </a:rPr>
              <a:t>if(</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b="1" i="1" dirty="0">
                <a:solidFill>
                  <a:srgbClr val="0070C0"/>
                </a:solidFill>
                <a:latin typeface="Consolas" panose="020B0609020204030204" pitchFamily="49" charset="0"/>
                <a:cs typeface="Consolas" panose="020B0609020204030204" pitchFamily="49" charset="0"/>
              </a:rPr>
              <a:t>(18)==0):</a:t>
            </a:r>
          </a:p>
          <a:p>
            <a:pPr lvl="1"/>
            <a:r>
              <a:rPr lang="en-US" sz="2000" b="1" i="1" dirty="0">
                <a:solidFill>
                  <a:srgbClr val="0070C0"/>
                </a:solidFill>
                <a:latin typeface="Consolas" panose="020B0609020204030204" pitchFamily="49" charset="0"/>
                <a:cs typeface="Consolas" panose="020B0609020204030204" pitchFamily="49" charset="0"/>
              </a:rPr>
              <a:t>	print(“key is pressed”)</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4540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Connecting an LED</a:t>
            </a:r>
          </a:p>
        </p:txBody>
      </p:sp>
      <p:sp>
        <p:nvSpPr>
          <p:cNvPr id="2" name="TextBox 1"/>
          <p:cNvSpPr txBox="1"/>
          <p:nvPr/>
        </p:nvSpPr>
        <p:spPr>
          <a:xfrm>
            <a:off x="291547" y="884069"/>
            <a:ext cx="11357113"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Connect an LED to one of the GPIO pins using a 470Ω or 1kΩ series resistor to limit the current. </a:t>
            </a:r>
          </a:p>
        </p:txBody>
      </p:sp>
      <p:pic>
        <p:nvPicPr>
          <p:cNvPr id="3" name="Picture 2"/>
          <p:cNvPicPr>
            <a:picLocks noChangeAspect="1"/>
          </p:cNvPicPr>
          <p:nvPr/>
        </p:nvPicPr>
        <p:blipFill>
          <a:blip r:embed="rId2"/>
          <a:stretch>
            <a:fillRect/>
          </a:stretch>
        </p:blipFill>
        <p:spPr>
          <a:xfrm>
            <a:off x="214236" y="1447031"/>
            <a:ext cx="11763527" cy="5213630"/>
          </a:xfrm>
          <a:prstGeom prst="rect">
            <a:avLst/>
          </a:prstGeom>
        </p:spPr>
      </p:pic>
    </p:spTree>
    <p:extLst>
      <p:ext uri="{BB962C8B-B14F-4D97-AF65-F5344CB8AC3E}">
        <p14:creationId xmlns:p14="http://schemas.microsoft.com/office/powerpoint/2010/main" val="1897868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Connecting an LED</a:t>
            </a:r>
          </a:p>
        </p:txBody>
      </p:sp>
      <p:sp>
        <p:nvSpPr>
          <p:cNvPr id="2" name="TextBox 1"/>
          <p:cNvSpPr txBox="1"/>
          <p:nvPr/>
        </p:nvSpPr>
        <p:spPr>
          <a:xfrm>
            <a:off x="291547" y="884069"/>
            <a:ext cx="11357113" cy="5016758"/>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Start a Python console from the Terminal with </a:t>
            </a:r>
            <a:r>
              <a:rPr lang="en-US" sz="2000" i="1" dirty="0" err="1">
                <a:effectLst>
                  <a:outerShdw blurRad="38100" dist="38100" dir="2700000" algn="tl">
                    <a:srgbClr val="000000">
                      <a:alpha val="43137"/>
                    </a:srgbClr>
                  </a:outerShdw>
                </a:effectLst>
              </a:rPr>
              <a:t>superuser</a:t>
            </a:r>
            <a:r>
              <a:rPr lang="en-US" sz="2000" dirty="0"/>
              <a:t> access and enter these commands:</a:t>
            </a:r>
          </a:p>
          <a:p>
            <a:pPr marL="342900" indent="-342900">
              <a:buFont typeface="Arial" panose="020B0604020202020204" pitchFamily="34" charset="0"/>
              <a:buChar char="•"/>
            </a:pPr>
            <a:endParaRPr lang="en-US" sz="2000" dirty="0"/>
          </a:p>
          <a:p>
            <a:pPr lvl="1"/>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 </a:t>
            </a:r>
          </a:p>
          <a:p>
            <a:pPr lvl="1"/>
            <a:r>
              <a:rPr lang="en-US" sz="2000" b="1" i="1" dirty="0">
                <a:solidFill>
                  <a:srgbClr val="0070C0"/>
                </a:solidFill>
                <a:latin typeface="Consolas" panose="020B0609020204030204" pitchFamily="49" charset="0"/>
                <a:cs typeface="Consolas" panose="020B0609020204030204" pitchFamily="49" charset="0"/>
              </a:rPr>
              <a:t>import time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GPIO.setmode</a:t>
            </a:r>
            <a:r>
              <a:rPr lang="en-US" sz="2000" b="1" i="1" dirty="0">
                <a:solidFill>
                  <a:srgbClr val="0070C0"/>
                </a:solidFill>
                <a:latin typeface="Consolas" panose="020B0609020204030204" pitchFamily="49" charset="0"/>
                <a:cs typeface="Consolas" panose="020B0609020204030204" pitchFamily="49" charset="0"/>
              </a:rPr>
              <a:t>(GPIO.BCM)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True) </a:t>
            </a:r>
          </a:p>
          <a:p>
            <a:pPr lvl="1"/>
            <a:r>
              <a:rPr lang="en-US" sz="2000" b="1" i="1" dirty="0">
                <a:solidFill>
                  <a:srgbClr val="0070C0"/>
                </a:solidFill>
                <a:latin typeface="Consolas" panose="020B0609020204030204" pitchFamily="49" charset="0"/>
                <a:cs typeface="Consolas" panose="020B0609020204030204" pitchFamily="49" charset="0"/>
              </a:rPr>
              <a:t>	print(“ON”)   </a:t>
            </a:r>
          </a:p>
          <a:p>
            <a:pPr lvl="2"/>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(0.5)        </a:t>
            </a:r>
          </a:p>
          <a:p>
            <a:pPr lvl="2"/>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False)   </a:t>
            </a:r>
          </a:p>
          <a:p>
            <a:pPr lvl="2"/>
            <a:r>
              <a:rPr lang="en-US" sz="2000" b="1" i="1" dirty="0">
                <a:solidFill>
                  <a:srgbClr val="0070C0"/>
                </a:solidFill>
                <a:latin typeface="Consolas" panose="020B0609020204030204" pitchFamily="49" charset="0"/>
                <a:cs typeface="Consolas" panose="020B0609020204030204" pitchFamily="49" charset="0"/>
              </a:rPr>
              <a:t>print(“OFF”)     </a:t>
            </a:r>
          </a:p>
          <a:p>
            <a:pPr lvl="2"/>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(0.5) </a:t>
            </a:r>
          </a:p>
        </p:txBody>
      </p:sp>
    </p:spTree>
    <p:extLst>
      <p:ext uri="{BB962C8B-B14F-4D97-AF65-F5344CB8AC3E}">
        <p14:creationId xmlns:p14="http://schemas.microsoft.com/office/powerpoint/2010/main" val="402909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Connecting a Push Switch</a:t>
            </a:r>
          </a:p>
        </p:txBody>
      </p:sp>
      <p:pic>
        <p:nvPicPr>
          <p:cNvPr id="2" name="Picture 1"/>
          <p:cNvPicPr>
            <a:picLocks noChangeAspect="1"/>
          </p:cNvPicPr>
          <p:nvPr/>
        </p:nvPicPr>
        <p:blipFill>
          <a:blip r:embed="rId2"/>
          <a:stretch>
            <a:fillRect/>
          </a:stretch>
        </p:blipFill>
        <p:spPr>
          <a:xfrm>
            <a:off x="62111" y="861897"/>
            <a:ext cx="12087685" cy="5901324"/>
          </a:xfrm>
          <a:prstGeom prst="rect">
            <a:avLst/>
          </a:prstGeom>
        </p:spPr>
      </p:pic>
    </p:spTree>
    <p:extLst>
      <p:ext uri="{BB962C8B-B14F-4D97-AF65-F5344CB8AC3E}">
        <p14:creationId xmlns:p14="http://schemas.microsoft.com/office/powerpoint/2010/main" val="404475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Connecting a Push Switch</a:t>
            </a:r>
          </a:p>
        </p:txBody>
      </p:sp>
      <p:sp>
        <p:nvSpPr>
          <p:cNvPr id="2" name="TextBox 1"/>
          <p:cNvSpPr txBox="1"/>
          <p:nvPr/>
        </p:nvSpPr>
        <p:spPr>
          <a:xfrm>
            <a:off x="417443" y="857743"/>
            <a:ext cx="11357113" cy="3170099"/>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 </a:t>
            </a:r>
          </a:p>
          <a:p>
            <a:pPr lvl="1"/>
            <a:r>
              <a:rPr lang="en-US" sz="2000" b="1" i="1" dirty="0">
                <a:solidFill>
                  <a:srgbClr val="0070C0"/>
                </a:solidFill>
                <a:latin typeface="Consolas" panose="020B0609020204030204" pitchFamily="49" charset="0"/>
                <a:cs typeface="Consolas" panose="020B0609020204030204" pitchFamily="49" charset="0"/>
              </a:rPr>
              <a:t>import time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GPIO.setmode</a:t>
            </a:r>
            <a:r>
              <a:rPr lang="en-US" sz="2000" b="1" i="1" dirty="0">
                <a:solidFill>
                  <a:srgbClr val="0070C0"/>
                </a:solidFill>
                <a:latin typeface="Consolas" panose="020B0609020204030204" pitchFamily="49" charset="0"/>
                <a:cs typeface="Consolas" panose="020B0609020204030204" pitchFamily="49" charset="0"/>
              </a:rPr>
              <a:t>(GPIO.BCM)</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a:t>
            </a:r>
          </a:p>
          <a:p>
            <a:pPr lvl="1"/>
            <a:r>
              <a:rPr lang="en-US" sz="2000" b="1" i="1" dirty="0">
                <a:solidFill>
                  <a:srgbClr val="0070C0"/>
                </a:solidFill>
                <a:latin typeface="Consolas" panose="020B0609020204030204" pitchFamily="49" charset="0"/>
                <a:cs typeface="Consolas" panose="020B0609020204030204" pitchFamily="49" charset="0"/>
              </a:rPr>
              <a:t>	if </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b="1" i="1" dirty="0">
                <a:solidFill>
                  <a:srgbClr val="0070C0"/>
                </a:solidFill>
                <a:latin typeface="Consolas" panose="020B0609020204030204" pitchFamily="49" charset="0"/>
                <a:cs typeface="Consolas" panose="020B0609020204030204" pitchFamily="49" charset="0"/>
              </a:rPr>
              <a:t>(18) == False:        </a:t>
            </a:r>
          </a:p>
          <a:p>
            <a:pPr lvl="1"/>
            <a:r>
              <a:rPr lang="en-US" sz="2000" b="1" i="1" dirty="0">
                <a:solidFill>
                  <a:srgbClr val="0070C0"/>
                </a:solidFill>
                <a:latin typeface="Consolas" panose="020B0609020204030204" pitchFamily="49" charset="0"/>
                <a:cs typeface="Consolas" panose="020B0609020204030204" pitchFamily="49" charset="0"/>
              </a:rPr>
              <a:t>		print('Button Pressed')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(0.2)</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7249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Connecting a Push Switch</a:t>
            </a:r>
          </a:p>
        </p:txBody>
      </p:sp>
      <p:sp>
        <p:nvSpPr>
          <p:cNvPr id="2" name="TextBox 1"/>
          <p:cNvSpPr txBox="1"/>
          <p:nvPr/>
        </p:nvSpPr>
        <p:spPr>
          <a:xfrm>
            <a:off x="291547" y="884069"/>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will need to run the program as </a:t>
            </a:r>
            <a:r>
              <a:rPr lang="en-US" sz="2000" dirty="0" err="1"/>
              <a:t>superuser</a:t>
            </a:r>
            <a:r>
              <a:rPr lang="en-US" sz="2000" dirty="0"/>
              <a:t>:</a:t>
            </a:r>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pi@raspberrypi</a:t>
            </a:r>
            <a:r>
              <a:rPr lang="en-US" sz="2000" b="1" i="1" dirty="0">
                <a:solidFill>
                  <a:srgbClr val="0070C0"/>
                </a:solidFill>
                <a:latin typeface="Consolas" panose="020B0609020204030204" pitchFamily="49" charset="0"/>
                <a:cs typeface="Consolas" panose="020B0609020204030204" pitchFamily="49" charset="0"/>
              </a:rPr>
              <a:t> ~ $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switch.py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You will notice that the switch is wired so that when it is pressed, it will connect pin 18 configured as an input to GND. The input pin is normally pulled up to 3.3V by the optional argument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r>
              <a:rPr lang="en-US" sz="2000" dirty="0"/>
              <a:t> in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dirty="0"/>
              <a:t>. This means that when you read the input value using </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dirty="0"/>
              <a:t>, </a:t>
            </a:r>
            <a:r>
              <a:rPr lang="en-US" sz="2000" b="1" i="1" dirty="0">
                <a:solidFill>
                  <a:srgbClr val="0070C0"/>
                </a:solidFill>
                <a:latin typeface="Consolas" panose="020B0609020204030204" pitchFamily="49" charset="0"/>
                <a:cs typeface="Consolas" panose="020B0609020204030204" pitchFamily="49" charset="0"/>
              </a:rPr>
              <a:t>False</a:t>
            </a:r>
            <a:r>
              <a:rPr lang="en-US" sz="2000" dirty="0"/>
              <a:t> will be returned if the button is pressed. </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84521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Connecting a Push Switch</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291547" y="884069"/>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might expect the push switch to have just two connections, which are either open or closed. While some of these tactile push switches do have just two connections, most have four. Following Figure shows how these connections are arranged. Actually, there are only really two electrical connections, because inside the switch package pins B and C are connected together, as are A and D.</a:t>
            </a:r>
          </a:p>
        </p:txBody>
      </p:sp>
      <p:pic>
        <p:nvPicPr>
          <p:cNvPr id="3" name="Picture 2"/>
          <p:cNvPicPr>
            <a:picLocks noChangeAspect="1"/>
          </p:cNvPicPr>
          <p:nvPr/>
        </p:nvPicPr>
        <p:blipFill>
          <a:blip r:embed="rId2"/>
          <a:stretch>
            <a:fillRect/>
          </a:stretch>
        </p:blipFill>
        <p:spPr>
          <a:xfrm>
            <a:off x="1531500" y="2207508"/>
            <a:ext cx="8877206" cy="2547523"/>
          </a:xfrm>
          <a:prstGeom prst="rect">
            <a:avLst/>
          </a:prstGeom>
        </p:spPr>
      </p:pic>
    </p:spTree>
    <p:extLst>
      <p:ext uri="{BB962C8B-B14F-4D97-AF65-F5344CB8AC3E}">
        <p14:creationId xmlns:p14="http://schemas.microsoft.com/office/powerpoint/2010/main" val="387491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DC Device Using a Transistor</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high-power LEDs use far too much current to light directly from a GPIO pin. They also require 12V rather than the 3.3V. To control such a high-power load, you need to use a transistor.</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367202" y="1702155"/>
            <a:ext cx="9464920" cy="5128331"/>
          </a:xfrm>
          <a:prstGeom prst="rect">
            <a:avLst/>
          </a:prstGeom>
        </p:spPr>
      </p:pic>
    </p:spTree>
    <p:extLst>
      <p:ext uri="{BB962C8B-B14F-4D97-AF65-F5344CB8AC3E}">
        <p14:creationId xmlns:p14="http://schemas.microsoft.com/office/powerpoint/2010/main" val="1894749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Raspberry pi Peripheral Circuits</a:t>
            </a:r>
          </a:p>
        </p:txBody>
      </p:sp>
      <p:pic>
        <p:nvPicPr>
          <p:cNvPr id="1026" name="Picture 2" descr="https://upload.wikimedia.org/wikipedia/commons/thumb/c/ca/Raspberry_Pi_B%2B_rev_1.2.svg/2000px-Raspberry_Pi_B%2B_rev_1.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136" y="851846"/>
            <a:ext cx="8691727" cy="589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75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DC Device Using a Transistor</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3830279"/>
          </a:xfrm>
          <a:prstGeom prst="rect">
            <a:avLst/>
          </a:prstGeom>
          <a:noFill/>
        </p:spPr>
        <p:txBody>
          <a:bodyPr wrap="square" rtlCol="0">
            <a:spAutoFit/>
          </a:bodyPr>
          <a:lstStyle/>
          <a:p>
            <a:pPr marL="342900" indent="-342900">
              <a:lnSpc>
                <a:spcPct val="150000"/>
              </a:lnSpc>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t>the </a:t>
            </a:r>
            <a:r>
              <a:rPr lang="en-US" sz="2400" b="1" dirty="0">
                <a:solidFill>
                  <a:srgbClr val="FF0000"/>
                </a:solidFill>
              </a:rPr>
              <a:t>positive supply is connected directly to the positive side of the LED panel</a:t>
            </a:r>
            <a:r>
              <a:rPr lang="en-US" sz="2000" dirty="0"/>
              <a:t>, and the </a:t>
            </a:r>
            <a:r>
              <a:rPr lang="en-US" sz="2000" b="1" dirty="0">
                <a:solidFill>
                  <a:srgbClr val="FF0000"/>
                </a:solidFill>
              </a:rPr>
              <a:t>negative side of the LED panel is connected to the drain of the MOSFET</a:t>
            </a:r>
            <a:r>
              <a:rPr lang="en-US" sz="2000" dirty="0"/>
              <a:t>. The </a:t>
            </a:r>
            <a:r>
              <a:rPr lang="en-US" sz="2000" b="1" dirty="0">
                <a:solidFill>
                  <a:srgbClr val="FF0000"/>
                </a:solidFill>
              </a:rPr>
              <a:t>source connection of the MOSFET is connected to GND</a:t>
            </a:r>
            <a:r>
              <a:rPr lang="en-US" sz="2000" dirty="0"/>
              <a:t>, and the MOSFET’s gate pin controls the flow of current from the drain to the source. If gate voltage is above about 2V, the MOSFET will turn on and current flows through both it and the LED module.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91047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a relay and small transistor.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relays are slow mechanical devices</a:t>
            </a:r>
            <a:r>
              <a:rPr lang="en-US" sz="2000" dirty="0"/>
              <a:t>, so don’t try to use them with PWM. It may damage the relay.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Relays have been around since the early days of electronics and have the great advantage of being easy to use, plus they’ll work in any situation where a switch would normally work—for example, </a:t>
            </a:r>
            <a:r>
              <a:rPr lang="en-US" sz="2000" b="1" dirty="0">
                <a:solidFill>
                  <a:srgbClr val="FF0000"/>
                </a:solidFill>
              </a:rPr>
              <a:t>when you’re switching AC (alternating current) or in situations where the exact wiring of the device being switched is unknown.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507364" y="3548814"/>
            <a:ext cx="9177269" cy="3161321"/>
          </a:xfrm>
          <a:prstGeom prst="rect">
            <a:avLst/>
          </a:prstGeom>
        </p:spPr>
      </p:pic>
    </p:spTree>
    <p:extLst>
      <p:ext uri="{BB962C8B-B14F-4D97-AF65-F5344CB8AC3E}">
        <p14:creationId xmlns:p14="http://schemas.microsoft.com/office/powerpoint/2010/main" val="386997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2847975" y="857743"/>
            <a:ext cx="6496050" cy="5705475"/>
          </a:xfrm>
          <a:prstGeom prst="rect">
            <a:avLst/>
          </a:prstGeom>
        </p:spPr>
      </p:pic>
    </p:spTree>
    <p:extLst>
      <p:ext uri="{BB962C8B-B14F-4D97-AF65-F5344CB8AC3E}">
        <p14:creationId xmlns:p14="http://schemas.microsoft.com/office/powerpoint/2010/main" val="2845447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711587"/>
            <a:ext cx="11357113" cy="5755422"/>
          </a:xfrm>
          <a:prstGeom prst="rect">
            <a:avLst/>
          </a:prstGeom>
          <a:noFill/>
        </p:spPr>
        <p:txBody>
          <a:bodyPr wrap="square" rtlCol="0">
            <a:spAutoFit/>
          </a:bodyPr>
          <a:lstStyle/>
          <a:p>
            <a:pPr marL="342900" indent="-342900">
              <a:buFont typeface="Arial" panose="020B0604020202020204" pitchFamily="34" charset="0"/>
              <a:buChar char="•"/>
            </a:pPr>
            <a:r>
              <a:rPr lang="en-US" sz="2000" dirty="0"/>
              <a:t>A relay is essentially a switch whose contacts are closed when an electromagnet pulls them together. Since the electromagnet and switch </a:t>
            </a:r>
            <a:r>
              <a:rPr lang="en-US" sz="2000" b="1" dirty="0">
                <a:solidFill>
                  <a:srgbClr val="FF0000"/>
                </a:solidFill>
              </a:rPr>
              <a:t>are not connected electrically in any way, this protects the circuit driving the relay coil from any high voltages on the switch side</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downside of relays is that they are slow to operate and will eventually </a:t>
            </a:r>
            <a:r>
              <a:rPr lang="en-US" sz="2400" dirty="0">
                <a:solidFill>
                  <a:srgbClr val="FF0000"/>
                </a:solidFill>
              </a:rPr>
              <a:t>wear out after many hundreds of thousands of operations</a:t>
            </a:r>
            <a:r>
              <a:rPr lang="en-US" sz="2000" dirty="0"/>
              <a:t>. This means they are only suitable for slow on/off control, not for fast switching like PWM.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The coil of a relay requires about 50 mA to close the connections</a:t>
            </a:r>
            <a:r>
              <a:rPr lang="en-US" sz="2000" dirty="0"/>
              <a:t>. Because a Raspberry Pi GPIO pin is only capable of supplying about 3 mA, you need to use a small transistor as a switch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The base (middle lead) is connected to the GPIO pin via a 1kΩ resistor to limit the current. The emitter is connected to GND, and the collector to one side of the relay. The other side of the relay is connected to 5V on the GPIO connector.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The diode is used to suppress any </a:t>
            </a:r>
            <a:r>
              <a:rPr lang="en-US" sz="2000" b="1" dirty="0" err="1">
                <a:solidFill>
                  <a:srgbClr val="FF0000"/>
                </a:solidFill>
              </a:rPr>
              <a:t>highvoltage</a:t>
            </a:r>
            <a:r>
              <a:rPr lang="en-US" sz="2000" b="1" dirty="0">
                <a:solidFill>
                  <a:srgbClr val="FF0000"/>
                </a:solidFill>
              </a:rPr>
              <a:t> pulses that occur when the transistor rapidly switches the power to the relay’s coil.</a:t>
            </a:r>
          </a:p>
          <a:p>
            <a:pPr marL="342900" indent="-342900">
              <a:buFont typeface="Arial" panose="020B0604020202020204" pitchFamily="34" charset="0"/>
              <a:buChar char="•"/>
            </a:pPr>
            <a:endParaRPr lang="it-IT"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451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Controlling High-Voltage AC Devices </a:t>
            </a:r>
          </a:p>
        </p:txBody>
      </p:sp>
      <p:sp>
        <p:nvSpPr>
          <p:cNvPr id="2" name="TextBox 1"/>
          <p:cNvSpPr txBox="1"/>
          <p:nvPr/>
        </p:nvSpPr>
        <p:spPr>
          <a:xfrm>
            <a:off x="417443" y="857743"/>
            <a:ext cx="11357113"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a </a:t>
            </a:r>
            <a:r>
              <a:rPr lang="en-US" sz="2000" b="1" i="1" dirty="0" err="1">
                <a:effectLst>
                  <a:outerShdw blurRad="38100" dist="38100" dir="2700000" algn="tl">
                    <a:srgbClr val="000000">
                      <a:alpha val="43137"/>
                    </a:srgbClr>
                  </a:outerShdw>
                </a:effectLst>
              </a:rPr>
              <a:t>PowerSwitch</a:t>
            </a:r>
            <a:r>
              <a:rPr lang="en-US" sz="2000" b="1" i="1" dirty="0">
                <a:effectLst>
                  <a:outerShdw blurRad="38100" dist="38100" dir="2700000" algn="tl">
                    <a:srgbClr val="000000">
                      <a:alpha val="43137"/>
                    </a:srgbClr>
                  </a:outerShdw>
                </a:effectLst>
              </a:rPr>
              <a:t> Tail II </a:t>
            </a:r>
          </a:p>
          <a:p>
            <a:pPr marL="342900" indent="-342900">
              <a:buFont typeface="Arial" panose="020B0604020202020204" pitchFamily="34" charset="0"/>
              <a:buChar char="•"/>
            </a:pPr>
            <a:endParaRPr lang="en-US" sz="2000" b="1" dirty="0">
              <a:solidFill>
                <a:srgbClr val="FF0000"/>
              </a:solidFill>
            </a:endParaRPr>
          </a:p>
          <a:p>
            <a:pPr marL="342900" indent="-342900">
              <a:buFont typeface="Arial" panose="020B0604020202020204" pitchFamily="34" charset="0"/>
              <a:buChar char="•"/>
            </a:pPr>
            <a:r>
              <a:rPr lang="en-US" sz="2000" dirty="0"/>
              <a:t>The </a:t>
            </a:r>
            <a:r>
              <a:rPr lang="en-US" sz="2000" i="1" dirty="0" err="1">
                <a:effectLst>
                  <a:outerShdw blurRad="38100" dist="38100" dir="2700000" algn="tl">
                    <a:srgbClr val="000000">
                      <a:alpha val="43137"/>
                    </a:srgbClr>
                  </a:outerShdw>
                </a:effectLst>
              </a:rPr>
              <a:t>PowerSwitch</a:t>
            </a:r>
            <a:r>
              <a:rPr lang="en-US" sz="2000" i="1" dirty="0">
                <a:effectLst>
                  <a:outerShdw blurRad="38100" dist="38100" dir="2700000" algn="tl">
                    <a:srgbClr val="000000">
                      <a:alpha val="43137"/>
                    </a:srgbClr>
                  </a:outerShdw>
                </a:effectLst>
              </a:rPr>
              <a:t> Tail </a:t>
            </a:r>
            <a:r>
              <a:rPr lang="en-US" sz="2000" dirty="0"/>
              <a:t>uses a relay, but to switch the relay, it uses a component called an </a:t>
            </a:r>
            <a:r>
              <a:rPr lang="en-US" sz="2000" dirty="0" err="1"/>
              <a:t>opto</a:t>
            </a:r>
            <a:r>
              <a:rPr lang="en-US" sz="2000" dirty="0"/>
              <a:t>-isolator that has an LED shining onto a photo-TRIAC (a high-voltage, </a:t>
            </a:r>
            <a:r>
              <a:rPr lang="en-US" sz="2000" dirty="0" err="1"/>
              <a:t>lightsensitive</a:t>
            </a:r>
            <a:r>
              <a:rPr lang="en-US" sz="2000" dirty="0"/>
              <a:t> switch); when the LED is illuminated, the photo-TRIAC conducts, supplying current to the relay coil.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376099" y="2518286"/>
            <a:ext cx="5824172" cy="4176085"/>
          </a:xfrm>
          <a:prstGeom prst="rect">
            <a:avLst/>
          </a:prstGeom>
        </p:spPr>
      </p:pic>
    </p:spTree>
    <p:extLst>
      <p:ext uri="{BB962C8B-B14F-4D97-AF65-F5344CB8AC3E}">
        <p14:creationId xmlns:p14="http://schemas.microsoft.com/office/powerpoint/2010/main" val="4090448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The Raspberry GPIO in Depth</a:t>
            </a:r>
          </a:p>
        </p:txBody>
      </p:sp>
      <p:sp>
        <p:nvSpPr>
          <p:cNvPr id="2" name="TextBox 1"/>
          <p:cNvSpPr txBox="1"/>
          <p:nvPr/>
        </p:nvSpPr>
        <p:spPr>
          <a:xfrm>
            <a:off x="417443" y="857743"/>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One of the challenges related to the Pi’s GPIO interface is that it uses a weak </a:t>
            </a:r>
            <a:r>
              <a:rPr lang="en-US" sz="2000" b="1" dirty="0">
                <a:solidFill>
                  <a:srgbClr val="FF0000"/>
                </a:solidFill>
              </a:rPr>
              <a:t>CMOS 3 V </a:t>
            </a:r>
            <a:r>
              <a:rPr lang="en-US" sz="2000" dirty="0"/>
              <a:t>interface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GPIO pins are susceptible to static electricity damage, and </a:t>
            </a:r>
            <a:r>
              <a:rPr lang="en-US" sz="2000" b="1" dirty="0">
                <a:solidFill>
                  <a:srgbClr val="FF0000"/>
                </a:solidFill>
              </a:rPr>
              <a:t>the I/O pins are weak drivers (2 to 16 mA)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Additionally, GPIO power must be budgeted from the </a:t>
            </a:r>
            <a:r>
              <a:rPr lang="en-US" sz="2000" b="1" dirty="0">
                <a:solidFill>
                  <a:srgbClr val="FF0000"/>
                </a:solidFill>
              </a:rPr>
              <a:t>total spare current capacity of 50 mA</a:t>
            </a:r>
          </a:p>
          <a:p>
            <a:pPr marL="342900" indent="-342900">
              <a:buFont typeface="Arial" panose="020B0604020202020204" pitchFamily="34" charset="0"/>
              <a:buChar char="•"/>
            </a:pPr>
            <a:endParaRPr lang="en-US" sz="2000" b="1" dirty="0">
              <a:solidFill>
                <a:srgbClr val="FF0000"/>
              </a:solidFill>
            </a:endParaRPr>
          </a:p>
          <a:p>
            <a:pPr marL="342900" indent="-342900">
              <a:buFont typeface="Arial" panose="020B0604020202020204" pitchFamily="34" charset="0"/>
              <a:buChar char="•"/>
            </a:pPr>
            <a:r>
              <a:rPr lang="en-US" sz="2000" dirty="0"/>
              <a:t>Following figure show the schematic GPIO connections for the Raspberry Pi. You will notice that the GPIO pins are also designated with the </a:t>
            </a:r>
            <a:r>
              <a:rPr lang="en-US" sz="2000" dirty="0" err="1"/>
              <a:t>GENx</a:t>
            </a:r>
            <a:r>
              <a:rPr lang="en-US" sz="2000" dirty="0"/>
              <a:t> designation. (Gen 7 to 10 was not available prior to version 2.)</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12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Matering</a:t>
            </a:r>
            <a:r>
              <a:rPr lang="en-US" dirty="0"/>
              <a:t> The Raspberry GPIO</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3500" y="824222"/>
            <a:ext cx="6137275" cy="4769819"/>
          </a:xfrm>
          <a:prstGeom prst="rect">
            <a:avLst/>
          </a:prstGeom>
        </p:spPr>
      </p:pic>
      <p:pic>
        <p:nvPicPr>
          <p:cNvPr id="6" name="Picture 5"/>
          <p:cNvPicPr>
            <a:picLocks noChangeAspect="1"/>
          </p:cNvPicPr>
          <p:nvPr/>
        </p:nvPicPr>
        <p:blipFill>
          <a:blip r:embed="rId3"/>
          <a:stretch>
            <a:fillRect/>
          </a:stretch>
        </p:blipFill>
        <p:spPr>
          <a:xfrm>
            <a:off x="8311181" y="3817760"/>
            <a:ext cx="3049937" cy="3075143"/>
          </a:xfrm>
          <a:prstGeom prst="rect">
            <a:avLst/>
          </a:prstGeom>
        </p:spPr>
      </p:pic>
      <p:pic>
        <p:nvPicPr>
          <p:cNvPr id="7" name="Picture 6"/>
          <p:cNvPicPr>
            <a:picLocks noChangeAspect="1"/>
          </p:cNvPicPr>
          <p:nvPr/>
        </p:nvPicPr>
        <p:blipFill>
          <a:blip r:embed="rId4"/>
          <a:stretch>
            <a:fillRect/>
          </a:stretch>
        </p:blipFill>
        <p:spPr>
          <a:xfrm>
            <a:off x="7067592" y="778697"/>
            <a:ext cx="4687387" cy="2998439"/>
          </a:xfrm>
          <a:prstGeom prst="rect">
            <a:avLst/>
          </a:prstGeom>
        </p:spPr>
      </p:pic>
    </p:spTree>
    <p:extLst>
      <p:ext uri="{BB962C8B-B14F-4D97-AF65-F5344CB8AC3E}">
        <p14:creationId xmlns:p14="http://schemas.microsoft.com/office/powerpoint/2010/main" val="285873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Matering</a:t>
            </a:r>
            <a:r>
              <a:rPr lang="en-US" dirty="0"/>
              <a:t> The Raspberry GPIO</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www.sbprojects.com/projects/raspberrypi/gpi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951" y="3950755"/>
            <a:ext cx="3510170" cy="277931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data:image/jpeg;base64,/9j/4AAQSkZJRgABAQAAAQABAAD/2wCEAAkGBxMSEhUTEhIVFRUXFx0WGBgWGBgdGhogGB0dGBgYGBkYHSggGBslHRcVITEhJSkrLi4uGB8zODMtNygtLisBCgoKDg0OGxAQGy0lICUtLS0tLS0tLS0tLS0tLS0tLS0tLS0tLS0tLS0tLS0tLS0tLS0tLS0tLS0tLS0tLS0tLf/AABEIAJsBRQMBEQACEQEDEQH/xAAcAAABBQEBAQAAAAAAAAAAAAAEAAMFBgcBAgj/xABNEAACAQIDBAUHCAUKBQUBAAABAgMAEQQSIQUGMUETIlFhcQcyUoGRobEUIzNCcrLB0RZTVHOCFyQ0Q2JjktLh8BV0g8LxRKKzw9OT/8QAGgEAAgMBAQAAAAAAAAAAAAAAAAECAwQFBv/EADsRAAIBAgQCBgcIAwEAAwEAAAABAgMRBBIhMUFRBRMVYXGRIjIzU4Gx8AYUFjSTocHRQlLhI0NykiT/2gAMAwEAAhEDEQA/ANrpAKgDlACvQAr0AK9ACvQAr0AcvQAr0AK9ACvQAr0AK9ACvQB29AHL0AK9ACvQB29MBXpAK9ACvQAr0AK9ACvQAr0AK9ACvQAr0AK9ACvTAV6AFekAr0AcvQAr0AK9AHL0AK9ACoA9UAImgDl6AOXoAV6AOXoAV6AFegBXoAV6AFegDl6AO3oAV6AFegBXoAV6AFegBXoAV6AFegBXoAV6AFegBXoAV6AFegBXoAV6AFegBXoAV6AFegBXoAV6AOXoAV6AFegBXoA5egBXoAdoAre9GKZGABI6vI95rLXbTOT0jWlCSSdtCo4vbcg/rG/xGs6lJnFlja17Rk7gP6QTfrHPrNTuytYnGLjI8DeSX9a3+I0ZmCxuJX+TOneWb9Y/+I0KTJvG4nhJnr9J5v1re008zF9+xK/yYhvTN+sb2mlnfMfaGJ/2Z7j3mmP9a3rajNLmTjj8Q9MzF+lMv6xvbRmlzF2jX5s6N65v1je2nnfMO0sQuJ7G9E9r5nt20ZpcyfaGKtfU8/pbN+sajPLmR7SxHMX6Wz/rDR1j5i7TxPMcbeyYf1h91GeXMsfSWIXH5Hk73z8pD7vyp9Y+ZF9KYng/kehvhP8ArD7qHUlzDtTE8WL9MJv1h935UdZLmPtXEcxfpjP6Z91HWPmLtXE8z0N8Zv1h9go6yXMl2riLb/shfplP6fuFHWPmHa2I5/sL9Mp/T9w/KjrXzI9rYrmvI9DfOf0/cKOslzJLpbEcfkI75z+n7hT6yXMH0tieHyPf6Zzen7h+VLrJcyXa1f6Rz9NJvS9wp9ZLmLtfEX/4Ib6zekPYKOsfMF0xiL8PI9jfWX0reoUdZLmSXTFZr/hwb6zekPYKOtlzF2xX7vIQ32m9IewUda+YdsV+7yPS77Tdo9go62XMkuma3JHf02l9IeyjrZcw7Yrd3kL9N5u0ez/Wn1kuYu2a/JeX/RDfebtX2UdbIO2a99kdO/Ev9n2UdbLmN9NV+SOjfiXnl9lDqy5hHpqtxSF+nEv9n2UdbLmD6arf6o6d+Jf7Ps/1o62QPputwijo34l7F9n+tPrZcw7bq/6r6+Jwb8y+insP50da+Yl05W/1R39OJexPYaXWvmPtur/qv3NIrWenKXvxJZx9n8TWWutTz/TElGSvyKBvntcs/QIR0YVLhQvHKLi4F+PfV8UdTCUrRUtNlbyJHFbnwx4JcQ0smYxCSwC2uRe2utqUppOx0FC6KaNvzxIqoy5QeBjjPfxZSTVhgxFLjFLyC9nyvjJ4o5nC5mC5lVVAvzsoF+NDL6VNKNmiV303fTAdHkmZ2JOhUAac+OuvKoRkm7F0qStqiF/Sea9ssRv/AHMP+Sp2OdKglPKoryRIbubOXGSydLL0ZtmGVRrrawAICjhUZNR3N8KUbWSQPtVjhJ2jjfpMg/rEFrsNbq1xRFqSuQrUItWaQGu8MrgqUhAOl1hjB9RA08adkYaOHjKTzQWncWTYO7oxEDTtimjIJBVU0010AIHDsFQlKMTpRoprRIrSbaeEMFWKQX4yIGOmmhPDtqVkY8TQhZyypvwFLteSYAFI01uDGgUnxI5U8qFh6ELZnFX8Cz7W3VMOE+UtibllVwuVgdfq3B04+6oXjexs6iD1yryRWhvC6BV6KBtLXaO5Pib6+NSyrkvI51bDQjLSC17h7BO+LnRbiLMQvzYIUd+W+vtocUlsa6WHpxVsq8iQ3n2QcA0dpumuSSCpC9XkddajFxk7WJ1MLTtZxWvcRibysSR8nw/D0X93XqWRcl5HOjhYOplcF5B26uwnxrOOn6PKM2oY3v2W7NPbSaiuB0I4alsoryQLj5jg55I+piMvV64cC+hNhcG/EUJRavYqr4Ok16iuu4Yk26ZFIEESX4Mue48Mzke6n1ceSM1DC0pO7gia2PurLiIemGJjQXIIZnuLa62GnbUZZFubVg6L/wAF5Ig4tt9EMrQxyWPnMZLn/CwFvVTyR5GPEYOjH0lBCxG0WmKhI1i5EIW18cxJp9XHkWUcFRSu4L5k/tbdZ8PhvlBxQYZVbKFe5z8Bc6A+NQ9C9rF7wNBr1F5EL+kaXt8kj/xzf56lkjyRzZ4Kkp5cn7s9bMikxWIEaMsYc6XJyr2C+pNDhFcDdDA0ErZEGbbwT4GRBI8c+YE5VLAaaamwI1+FRUYS2QVejqDXqIBO8CEEDCqpta/SSGx7bE62/CpdXF8DFSwVGUrOG3ewrYWysVi83RMvVFznKqLdtJwgt0blgaD/AMEM4jGHCyPFPEsrqeIkIA04DJoeNChB6pGev0fQWqgMYrbAdR0cPRm/HOzX7utwp9VHkRoYCg/ScCYw+7+MeD5T0kfRhSbM4uAtyVtbTnpUWoLc19n0Jf4IiotvxKFD4YsbWLCVhftIGXTwp9XHkc+tgaMJWyb943JjWlktEuQGwAJvbhqWIH+lHVR5GqHR2HS1iS20tiYrBhZMTkMeYAqHW50vbQXFwOPfSyU9hy6Mw7Xq28wXbOLUJBJEpQSK91Zs1ijFdDYcaHRicvEYGlG1lYjV2i9LqYmV4aAXhpmcHrAahQLE3J4cOA041GVOKCOFUthtceQSG91SVKJFYeHE+kKuPWlA8obfOr9j8TWetueW6d1rwXd/JlczgMSe+tC2PUQVopDW0doyuApdiAuRetoANALVHIty3M9iExIIAv2/gaZEk8DiCmUg2YWIPYR2UNXGnY87Tx0stg7sxHpG9qioJbDcrkczfOLa97C9/XU0RZKpiyq3Qsp4EqbH1a+FJxvuCdtiPlld2LEkkniTr66ErbDbuNYCQ3b/AHzNMiSp2jIq2R3UEahTYdhvrrUZQT1ZOMmiJnJymmRYRgZyALnn+NMQdtPbM8idGZXKAABSerYG4AF+V6hkV7k8ztYh53bq3NuP4dlTIsmMFjGQ5lJVhqCOII1oeqsC0Y1tfbM2IK9I7PlvbNbS+pqEYKOxNyvuR0TkOff7BU0QtqS+F2nJF1o3aMm4JTjY8j7KUo5txp22I7EYuSR2diWJNyTz76ErKyBu43gpiBrr/wCBUiNich3jmhBRCcra2scuotxvxtb2VXKCb1JxlYgZ5Gt2cBUiLswnDTEgcjbj/wCKYBu0NvYiSMRNI7ILAKRoMvDxtUFBXuSzaWIZnIYer41NELLcl8DjmjIdDZlIINr2I1BtzpPVDWjFtjbM2IZWkYMVFgbW91RjDLsSlLNuRuBxHXbNci/s1OoqZCyRObK3ikwpzoRdly2IJFiQfiONQnHMTg7EXtXaLzO8r+c12NEVlVhS9JnnBYqwW/afjVhCyRNpvdMsTwIRkIKm69azcbHlVLgm7lqlZWK7PKRb21YitxT3D8LjMtzbgO2m9gJPeDeyXExhHC2DZhYWNwMuvqtVUYWdycpXVgTaEt8PhfCT79WHMxi1R52ZPZrW1YZQbAkE8xfTtHrpS2MCai7tXCcK4LyFbgZHI9Q04VF6LUhGN2BBqkQsfUVSPSGfeUMfOr9kfE1mrbnl+m1evDw/kybEeca0o9Qthp46YwDaS2C/a/A0DDMmg8KYhspSAFt89buH40hhjpypiG8lqBg+z087x/FqACZIqAB8WnUNDAcw8fVHr+JoEdyUDBcUOsvr/CgAzJQI8FKAGYB128fwFCAIdaAPBTQ+FAzzg0uo9XwFAj20VAA+LXT1ikMfiTQeApiOGOgYyy/ODwHxNAgrJQA2ENADODTz9Of4mkgY+UpgM4heqfCkMcw8XVFu/wCJpiOMtzQA1iRqvr/CkASY/VTAaMdIA/aAtDhtOUmv8f8Av21HiYMXuj3gYbSpYg9cC9iNRx4/GouV0zG4NSSHNlm7MOZjcDvJU2Hjeie3kQpr0vMHjkK3sbVMr1R9Q0z0JnvlDb55fsD4ms9Xc8t03L/+iC7v5MrkW7aVoR6mOxbt51wMeHXo1TpehThmOpALHjbNY1U5PNpsWrLbXcznaEgYLb0vwNWkDSfJnsLD4pJHmTOUZQuptwvqAbH115rp/pXEYKcFRtqne6vxLaUFLcncZsjYraGXDpryxCg37PPv6q5S6V6aeqpv/wDD/osy0wIbs7Cz5vlEWb/mx8M/jT7U6b92/wBP/gslPn+4bDsLYy3+dhNx9bEA+zr6Udq9Ncab/Tf9DyUxnEbD2IzXM8A7lxIA9mejtTpv3b/Tf9BkpjWH3Z2GL5Z4jfj/ADu/b/b050dqdN+7l+n/AMFkp8/3DY9k7FVcvSYY63u06k9nHPR2p017t/pv+h5afMAl3c2Ew1xENv8Amx/no7U6b92/0/8AgslP6Y7Hu3sS2k8RH/ND1/Xo7U6b93L9N/0GSnz/AHCJ9k7EYWMuGGgFxiFB0t/b0OlHavTXu3+m/wCh5aYDJu1sIkE4iLu/nY/z0dqdN+7l+n/wWSnz/cKj3e2KDfpoj44kW+/R2r037t/pv+gyU+f7nJ9hbEIAMsC+GJAJv359aO1emuFN/pv+h5Kb4g6bsbCzEjERZv8Amx3cs/hR2p037uX6f/BZKfP9wld29jD+ti1t/wCp7eH1+dJ9K9NLem/03/QZKZXvKXu3hsJHE0CFS7MpuzHgt9Mx0rqdAdK4jGzmqzWiVrKxCrBR2KDs7zfX+Ar05SW/ZWHwRw7mawnXMVBZhn06oIB9K407KpnNp6FsIprUpmLYEesVaVsLhUWXssPhTEWfbmCwCYQSQSK0xKgr0l8unXIXja+mvbVKm72LXFWKXm+cHq+Jq4qJ/YcUTzxLMbRlrNrbTgTfla96UnZDW4ZvngMPBIi4Zgylbls2a5uRbsFhb21XTnmuTlG2xVsCdX8fxarEQLruhsaHFdKJy2YKpVw1ra2INwQdPhVVaqqa1ZZTg5bFU26qrJKqearMBrfQHSpxleNyElZ2PGFF1W3O/wATUyJc8Fu1hmwRxMkjBwHOQFACU4W0v2aVTKpZ2LIwurlFxHnL4n8KtIB+HVSwDGwvY9p/1tQ9ARZN9N3MPhY0eCUuWaxuymwtfgB76rjO7sSlGyKviMQskaR5TdM12vp1usLD1G/qpN2ZgxO4Vs+5mw4JJuFOveT+VJvSRkUfSQEjEVYZnoyYwWOh1M0QdjbXra2vqcpGvb4VFXjsTU4v1kfRxq07hnnlD+mH2B8TWatueT6c/Mx8P5ZnO3MP0E7Le40PD0gGt760I9Lh6meC5rfyK7jpi72zGw0t/vuAosjTcBx+IyBQBmbjY8LUCcrGx+RZw0ExHDOv3a8R9rfaUvB/M0UHdMyjFC8sg/vG+8a9nS9SPgvkU3ATiwJgAOqLAnv192tWIg5Ik8cw6MjW9Fh3BY7WzHgPwoHca2RjQzMMtjy7wO2/PWgVwnHEZhxGmtFh3BcY4jQnmeA7aAuFbKxAZAbWHMfl7aYrjL2LtbtpWGMY2dUIFs3M9wNtfGgTZKSSgxm/Ai4t302guAQx3FKw7jeFxS9MQB3Bu06ae6gjclmYGSK516RfiLVCt7OXg/kSW5pXlvYCDDk8A7fdrxf2S9pV8F8zRX2RkuxsWGB0sQeHqtf3V7gy3HMRJd9GPC3t9dKxJA2NmEag8SToKAbDcLODGLE5bfCmFwZBfnzvSsFxiTFKsiqe7Xs7KBNkpiJeode6hoLgsfbeiwxvZmIVmcAkNyFvOFySe62lCFcNxGKYEBXYaa2JHwNKUE9yUZNbAWLawLMSb++i1hNhOy8RdARoPeP93pivc58odiRm0vpa/wAKjlGB46YKVuTqeXLvqQmySd+qSD3jx/2aLBcHLMwAzaeukkO4VBASFN7g5sveT1D7/hVb3sZMRqyShgaOeHMCMuVdRY9xI4gG/Ok9mjG3aauBRgxspdTa97EcQDY27eBqzgZpLXUOxmDlNiIpdRe/RsoPgLdlqUVJbjnTd7pH0masO6Z75Qfph9gfjWWseT6c/Mx8P5KltKPD4nELdpg8hRLZEK30XjnvbTjaraUoyd1c3YPEwc8yvd2+VuZWpsNhekyl5rhsuiJa97cn4VatTqfeVewNiNiYb5S0bzyhg5j0iUgEHKAD0nD1c6WgpVE5WbNQ8k0MSJiFhZmAkUHMgWxC2NrMc3jpXh/tY06lLwfzOhg3dPxKBtLCYJGYmWVWbM2kd+JOvneNe0pyWReC+RklWSepEx4LADhPMfGIW9fXqRV1kQnLhCoDSytYcRHa/qzG1SuiSxKBsXg8KyhVnkUX1vETw/iFGgSrqwPh9m4ZWDDEtof1J/z0KxWqqXEPeLBnjK9+3I35UXRb94iB4zZ2Gdr/ACkgAWAMT+2/so0Iyrp8RzAYHDRk3xJIPIRuD+NGgo1kuI+MLg73E7f4H/y0XRP7zHmMQbEgcSMcWvDX5qTQE6HhryHrqLsQdRS1uOYbB4ZUytis3ZaOQaetTU7olGvFLc6cBhicseKAJ0BZJLa+CUtB/eFzBcTsOFWIGLjBB9CXQ9micu2krWK3NJ7kphYMKzx5sRrmXgslr3H93SqtZJeD+RdGum0i9eW7BrLBhw0qxgSMesHN+rw6in314n7Je1q68F8zZi5ZYoy3Z+yI0bN8ritwICzXIP8A069wrGBVVfckmwOFOvykX8JP/wA6NCXXojcZsaN2v8qhI4D6XQf/AM6NOZCVa70YXsnZ8cQIbFRWPo9JfUWI1j4GjQca9uJ7/wCHQWOXEpm/tZgPX1KNCfXoAfdrQkzwdtyX5/wUtOZW5y3JGLZsOQB8TGWA1sTb3r4VLQmqyGsRsqMqBHiodeOZiP8AtpMJVk1ocj3bWPK7YjD3J067ebzI6uvMdlLiRjK3EJl2VAdRio/aKd0WdcgZ9hdI4y4iAgWNi+p7dLce69J2K51M2iZ62fsQKzZsVh8ttLSA6jxt3000ghUtuwrEbEjQ6YqInjbMvP8Ai0oui3rkRE+wy1yZsPr/AHq0rd5S6l3cPwOyAEyyYmG40AEiEW5a5hTLFVXEcfY4A6mIgJ75EH/caTB1lbQl9mbOEb4RC6OQ4JKMGUZpCw6w05a1W/WRnb2Q7tOPEjFYiaSJujEhDyMn1C9lAJ46BbW1puLsVTc87b2D981mY4GRY8rlAqhR1QwfqKAw48DY1JXDE39Fose48spWXp2xnS3GcOOqDdvo7j28OVSSLsO5NPNe5phpm0zzygfTD7A/GstY8j05+Zj4FGEYMuYkgoMy2NjccLHu4+qnReWDY+j1mlYDxm2cSEWRcRJZiRZrXFvDlVkZyvZnZquULWYNuxsqTF4nqnM6/PG/1srAm55E341ZwFQj1lTXxNN8nOzHw5xSSCzGQOR2ZgbWI414b7V+0pLufzO3haeTN5md77bBlhPSSrlF+jXh19WYtodNLad9ezpq0Uu5fI5uIouKz3KokdTsY3I3LaRijyomHguFFyY1PLgBWSEHO7bPRyko2ViE34ghfZ3SLDGjiVVJRFHsIF7G4pwTjUSuZcY06Enbl8yhbtbI+VYmOEmwY9Y9gAzG3fYVpqTyRbOThqfW1VFl+y4VOouDgMQ06y3cjtL8QazZJtXb1O7anH0VHQpm+2w0wuICxn5uRBIl+IDcj4VdRm5Kz3RyMbRVKfo7MK3L2LFIJZ51zxxWAQG2dm4AkcFFKtNq0Y7sswFCNS857IskGz8Liz0DYaKItcI8QylTbS/pCqrThqnc6UqdKosriUKPCmP5Sh4qpU+IcCtObMkziOOSUovgWjY+yoMPh4pZYVmmmXOA9yiLey9X6xPHX/zRKUpycU7JHTwtCEKanJXbHtobFgxEDYiGJYZYWQuqeYyk2uFPmka0RlKEkm7pksRQhODlFWaKg2HUyTFrmzHQcdWIvr2ae2r72ijj3Tk7uyGY4As6AG4Ei6+sVGo//OXg/kFKXpq3M03y1LeHD/vG+7Xjfsl7Wr4L5nW6SdoLxM72buziZ06SGFnW9ri3EcRqa9wcuFKpNXSCzuTjv2Z//b+dBL7tV5BeO3DxS26OB3ve+q/gdP8ASoxbe5KWFnwA/wBC8d+zP7vzqRH7vV5Ec8YhJSWPLIrHMGFza3AeiQahLUg043i1qFYABstySGIGpJvzkBB0sBrUWgUvEiXTjbherCu+ofsaOMupcDRxmubWXSx9vG9K7urFkHFbktv50RnvEDxfW6lT1zqthwvm5nS1C1bLK8lfQrBWmZ7j+z5VSRGPAG5tSa0JRlZ3YRhoCrlLA5+sjWuCBckC/aNPEVG+g3ve1zzIgeN2y2yuFHaAb9U+yhbg9iwYHckSRhzPlvHG9rAn5wXI48ARTlKxvpYWMknc5tDc1IlzCfMejd7WA1S1gbX4gmodZtoFXCRhFyT2RXZsMFAIN9SOzhU4yuctk3s0fNp4fjLUJlkbgS42aa0byyOOQd2I9hNTbsrsqcpztG4TiMfI6APPJJFmtqW6pA0IBOuhNVqbb21Lq0ZwSvK6FPtXFLYHEy2tdT0jWI7RrViaZVKpUjxZ9HmrDuGeb/8A0w+wKzVjyPTn5mPgQ+O3ZiMojRsSsuTMJMgMIOXN1mGoHKrYQUbpHSoYKEHlTd9HfgVDHbKZsEuLeYMTL0YQEHKNdW9EkroOy1PIorQscZOGeTued09ktiJWRZui+bLFrMQQCvVIXXiQfUKlZWJ4Jt1fgaV5O9mnDnExmXpRmQhhmAsVOgDd9/aa8N9q/a0/B/M71Ddmd78bumAdIcQsmaQjIoa4vma5J004euvZwtlS7jBim8nxKvFUzkyNZx29WzpcrdM6tYA/NseH41lipx0SO48Zh5by/Z/0Re9+8eDkwPyfDuzP0gc5kIvbibn1aVKMZuabRRicTSlScYu704PmVPduVoJFxV8qxt/j7UUc7i/hV00nGzOfRqOnNTXAtn6QbPbrmSVOZj6O7eAe+W3fVC6xK1jr/fKD1vbusU/enbZxk5ky5VACIvoqvmjvNW04ZVqc3EV+unm4cArdTbq4fpI5QTDKAGy+cpXzXW/G3Mc6VSF7NbonhMT1LalsyypvFg8P87HK00oHUXIygHkXLdnYKranLS1jdLG0Yq8Xd8in4SQuMS5NyyZie8ut/jV9rJI5GeUnKT4k/snbkEkEcOJdo3iBVJApZSpNwrAagjXXsqqUZRlmjrc6OGxkMihU0tsx7aG34Ei+TYVmkMrp0spUqLKbhVB19ZpRjKUk5cB4jGQyZKbvfiDbqwwticSJyQNSAmjtZjezchqLjnpV69UowcVKTTIbaLoMfaPzVkQDNxNsvnW4ntPOozf/AJyfcxV4JV1buNj3+jX5MWMKTMpGRX7WYLpYg868f9kvXq+Ef5Ohj/UWlwTyd4QR4ELK2S8rahgOywzePwr2l01cz4VNU0TzYbDMfpzf98f81LQ06hEeBitYSt6pT+dGgag+NhjiBZZWLgaAyE3uR9UmxpN2GrmL+UHBsMdOxWwL6H1ChWehyMU7VX8PkMbKjtHF+8l/+OlLj4Fafo3Hjs+Q4cOVXL0QIXMubvcC9zca1J73DqKjjfL33B92Nnid2iJy5wqXte13UXtQ1qgorM7F53FwgiVjKuZejVUNl61nkv53DQqfXVXXwi2mzrYXC1Mt7E5LtHRsuETNyDZbHXjcd1R+9U+Zr+61OQzJiDLHIjYSNCUYAqU4lTbQ955U/vELbi+7VOTMxnwBgQLN5xbVOaCwyyK19Lm4t/ZqSqQn6rOLUw9SirTQ7tZbQa2LEpmPpEdIL+NgKcd/ruIVJeiMYli0VgzWVBYknUEajuGvDhUv8jP1zukpPwIvp5bFekbKQARmNiBwBHMDsp5SXXS5s8HMeLE24XJosQuuBZtlraBD3H4zVVPf65F8bZblg3T3Iw82HixMuIZGbMcoy8FYqeIvyq924l9HCRnBSuybxm4eDktkxLC1za66k+rjVaUY6l0sHGWjbKjFs5I5JoT1xHIVXNbsF/C9U1Xs0ZHTUJOG9jdjWw6hnu/30/8AAKzVjyHTn5leBSt9NvSSPljkkWIqoKZiBoADoDa171OEszbNscU6vqt2stPgR8WPwwwDQFpemaTpTZVyXUFVW+a9iDe9uNXNo0qUeqy8SM2btJ4ZA6Egg62NswuCVPcbVF66FVOUqcs0TWPJtihKuIcSO93XzxquhIUa6gXNeG+1StUpJ8n8zv4CeeMpXvqUXelMRIXR891dmMY1sqX+cYeB499ezpXyrwRx6zrOTUndcipgVaUEvsvdrE4gZoYmZe3QDwubAmoSlGO7LaVCrVV4R0BcVsuSGQRzIyNcaMLcfjUotPYhOE6css1Y97ZYmVkGioSiAcAAfj2mox1Vx1HZ2Cot0MYydIMPIVtfhr424n2UZ4LS5asLXauokQ0FjYix76sVjM5NOzPUGDZ2CopZjoABcnwApO25KOaTypXYftDdvEwLnlhdF7SNPWRwqCnFuyZdPD1oLNKOg1swfN4j91/3rQ/5K4PfwObO2TNiCRDG8hHHKL28TyptxW4U6VSo7QVx4YB8NKPlEbIbErnU2v8AVPeL24UKSa9FjlTnTkusTRYN1MZDHJPIWQEqoXOhZXY3zgcx20bR1NOGrU4Sk27IhJRG+0UZmUo80ZYoCqjzcwXS9gbi/roaWR35MJ1FOsnHuNT35gZpMERGHVZiXDWyhSLMTfsFyO8V4z7I+1q+C/k6eOjdR0vqNeThlmwrI5LL00hAPYD1e/ga9qtiqissPMtR2LB6HvNOxbdi/wCC4f0PfSsguxnG7KgRC4XVesNezWhjT1MJ312gzY3EAscokNh6qijmYqF6j+uB3ZcwyRa/Wl+5RL+DNZpalvKEbEzdEo+ZvfQnjYNm4g2sbeqoyvc69NLqPgVjyfv/ADlPtJ99as4o5tFWmabu/hVbDRE8cv41wsU2qjPV4SbVJBxwC351nzGnrGcjwSngT7RRcHUZm3lLwyxShxfM9o/AABvia6uC1gn3nB6VblKwPNghJA5L2KlABa+YszqAT9Xmb1uirnHcLw32LfithYIbOLKjZxAeuW4souRYHQZgRw4USaTublg6WVytrYyrOO2p3ORlZoku6GDGDE2d+kMIfzltmK5rZbZrVGU7HUjg6bp37gbYGDCxQyXV1eOXQgjKUWUm4PGxbj3UNelczUY2UX4knuFtGGPCi46RrkHS/R6k5etYajraelUZySOjgo5qSsWGfbsJQ9RibckX86rdRWNipu5UdxZQ8mLNhIOkFj/i7R3e6pwXoI50vaz8TZjV5oM+3++m/hFZqx5Hp38zHwMx295woobBgtiIU2N7X14Hn3VoRvRfMa7qYimxUGcAkNGzXN9cmU9UWt5wuKlrc2y2XoFp8n+IMkuOcoYyZ/Ma110tY20vXhftZ7Wn4P5nTwDvmfeQHyliuJfEwTLiIoZYc4jYq6MOrnYCysumvMGvbU0+rV+SOe3rJyWqv5GdRcaEc6Rq+1XyiONNIljXIBwII87vJPOs1OKd29z079GKUdrAe9lnwEEkv0iz5EJ4lbXIvzAPwqUVapoY8fZ0bvdNW+vAr27kSNtQCQAjpHYA8CwBKj2gU5tqnoYcJGMsSsxNS7Um6UvnYPftOndbs7qrUI2O65O5E+U+JUxYKgBnjV5FHJjx/CrKTdmji9JRj1qa3aHdyXyYbFTJ9KMqA81VvOI7L8L91RrO7Sexo6LhFKUuJM7o4uR8QImJeOQMHViSCLEk69nbUJQSWh01JvcpeKjWET5bkO7RJ4IwbNfnyHtq9XaV/E81UyxlNLm0vMs2JxTYfA4VICUWRDI7LoWYnUEjXThaqLZpvNwO9hUoUI5eJz5QcRs3FCcluhKNE7akFjYqCddezvp2yyVhYpKdGWbgUvDYlcmUsUN7gjs5ju4VfJXt3HCoyUW7o8RYgNiAV4Zh8QKi1anJdzNWFX/rc0Xy35uiwuUkfONqDb6leQ+yPtavgvmdmvsjLMPjZUNkmdT2AsPxr3FkZ7ha7WxJXMcRMP4295vSyod2ev8AimK/aZiLX0kfh7aMqC7G8RtfE2IOIlI4EGR/xNGVBmZGzyOxvnNzqSTcmnYix7BzsrcTxAqM1oVVl6DLKm1E+SBOgBcx5b52tbgHKDTNz7Kre9jK8U4xy5dNrnfJ4P50O4p99afH67yFDWVzVd2P6LF9n8TXCxftWemw3skHsNT+VZjUtjsQNNiZmvlQXNLEt+Mg+6utdfA+y+LOJ0n6y+uZE42UjCTFb6vF7czsPiK3R0RzUrpnnFbyyGAwGKPr2bOFOfUAEC5tY638TTyJnS4WK7LhMp1Ujn+FSsijqIciwYXb8i4aSBoVYNp0jA5kAAFlseFgPbUZRLla1iU3bnzYWAWvlOJHH+w350r/AMmHIlp4njcY/MyfvB92q6pq6N9R+JPy8KoZ0iD8m/nYrQn5wcPF60w9VHHfry8TdTVxpM83++n/AIRWWtxPIdOfml4GZbdHWFGH2Y8H6oBgJAksbN5qurHwBBOnPhWlaM6EHZpsvuO21hmTEKm0JEM8/SgiOXqrbzNDqOHDsp6bG11YNO0t/ElPJIqhMUFfOolFmsRmFuNjqL14b7W+1peD+Zv6N9WXiV/fDaEMyBV2g3zUeQxZJbSOpOvZc6C57K9rCzgn3L5HPrzUtM23DUoYNMyWLJsrfCaFBGyxzIvmiVb5e4Ea27qqlTu7rQ10cbUpxy7rvA9ubwzYtg0jABdEVRZV+yOVOMMpTXxE6z9LyEZDIpnUlZYyCxGl7mwdexr8R66fcQV/XW6JaLfyYdYwwNL+tKda/pEA2Ld9qq6nkzcukqlrNK/MrGPxzzO0kjFnY3JPE1bGKSsjDOUpyzSeoRsXbEuGfPGRqMrKwurA/VYcxSlBSVmTo1p0ZZoln2rvY6wp8nhigEyEO6Dr3Bs6gnzV4VWqWurNtbHzcFlVrlbm2mGjyFTfKq6nQZeYHImrba3Ode8ctgrZG8rwx9E8aTQ3zBJPqnmVI1WoSp3d1uasPjJ0Vl3XIW295nnjEKokMIObo4xYE+kxOrHxojTs7sK+LnWWXZFcc1aUJBGyPpR4j7y0p+zl4M14b1zUfLY9osN3yt7lv+FeN+yPtavgvmdevsjKuluLWP2jy4a/GvcWM40WJBtbLc8e8j/SgD1JMRxA4cuwm/LhQB5Ks2ttDTAZkuCRQI94VgGBPAEE+F6hPYrq+oyeOxcZHhllEYeJgeunWZVv9a2oB7ahbiYpU3a/AP8AJ1f5SPFPvijivrgxUH6Rqm7P9Fh+z+NcHGe0Z6bC+zRIlayXNNz0q2qV7iZmflO+nh/eD7q12cF7L4s4nSnrIh8VpgZDr9LD8K3IwQenkQs0g6kgIIWwI15G/G1vfVhvOri1UGxzCx8DmZbqb9wNIY42JQhiCLXaxN76qALcuRvekBPbsR/zeHq/WxP3D7qjy+Jjk9fiyU8n2xpHwzsMtme+rcLArqBqDp7LVGpG5fgHlp68Sxzbvy2NmQnsufyqp02blURVNwISr4tTmuJADl8Xq6Hqo5kl/wCkvE3A1aaDPN/vpv4RWWtxPI9OfmV4GY7ePWFFDYeC9UibVoNwj30B4Gp+Rn6HEfvF+7XiPtZ7Wl4P5nc6L9SXiZpjYG6STqnz25HtNewpTj1cdeC+RyakZZ3pxB/k7ei3sNWZ480RyS5C+Tt6J9hozx5oMkuQhC3ot7DSzx5hklyJnA4hViKMjfWzAJ5/DJ1uVjeoyknazXmSjDR3TIYwt6Lew1LPHmhKEuR56BvRb2GjPHmPJLke0gb0W9hozx5kXCXInNqYMiBFANo+dvOMlmOXtAtao545nqOUZuKVtv5IEwN6Lew1LPHmChLkc+Tt6Lew0Z48x5Jcj2MG5+o3sNLrI8yLuuBx9nv6J9hpdbHmCk+THNm4V1kF0bivI+ktE6kXCWvBmzC3zmieXc/M4X9633K8h9kPa1f/AKr5nYr7IyBW4V7kzDok0Itx/CgB6VmHW4BuHCkM5h8RbTXXst8DQAxPLdie2gR2GQqCRytUZ7EKnqsvny2QYLDzRDoSiMqlW6zWcXuvNNTxvc1B30ZknJqCaDtiyMMVFNOkMQZI5M6dVHBcddtbBhwNraipPdXK4v0k3oT26+1p5E6OGNWWNV1J9JnFwOY6vvrBUwSqSbbOvhcbeGVLYlvl2JGjRC9/qi/xNUy6O10ZrWKXFHifaOKRXcwjKgLE9wBPb3U30fpow+9a7Ge7Y2wMcYH0VvlBGW+tgqWYjkDqPUa1UaPVU7eJx8Vio12mtCUTDxnZ+KWQrfKjICbEkKOHbx99XxZRpklclttbBcbNZQWCmMTFVQACyAg3GnBRr205XudBep8BrH7tFNmMiM2VohMy5eYUNmz8OQNErji/Rv3Cl3eaPZhRCcskYldSml8oa+b+Ea91KdwT9G/cQ2AvDg8La2f50kXB0dWAuAdLjtpydjkSqOMYvxLPuZsyT5BFJh5crtmLLYWOV2AOvO2lNq50ML7JBwwe0WJDyBBwBIX8BUMrNKZUNmSvhJ8Uidb52xJvrlHHTxNRlLKkkc2tVcasrG3mtBuM739+n/hFZa55Dpv80vAzLbvnCjD7EsH6pEmtBuOyRlTZgQewix11GlDQy3bi73x4BJFeN3LsGGUjSwtreuB0z0PPHzhKMkrJ7nQweMjQi00yz/yrQfs8vtX864v4Tre8XkzX2pT/ANWc/lXg/Z5fan50fhOt7yPkx9qU+TF/KvB+zy+1fzo/Cdb3kfJh2nT5MX8q8H7PL7U/Oj8KVveR8mHadPkzo8qsNr/JprDibrbXhzo/Cdb3i8mPtOnyZ5/lYg/Z5fan50fhSt7yPkxdp0+TF/KxB+zy+1Pzo/Clb3i8mPtOnyYv5WIP2eX2p+dH4Ure8Xkw7Tp8mL+ViD9nl9qfnR+FK3vF5MO06fJi/lYg/Z5fan50fhSt7xeTDtOnyY9F5UYW/wDTy+1fzqL+y1Vf/IvJlcul6UeDCE8o0R4QSe1aS+y9X3i8mV9t0v8AVhB35Fr/ACWa38NH4Xqe8j5Ms7UVr9XIEPlIS9lwsztyVStzbsF6lH7K1m7dYvJjpdLUqkstmB7cwT7cw8bJG8AikbSQKSeqBwzDtru9DdDz6PlOUpJ5klpfn3mmVVVFoZZtTYbQSvEwZijEXA7OehNegTuUyaRzZWxnnmjhCsC7BQSvbz1pgpJ6Fg3m3ElwkIldsy5gtrDS9z6XdUcxJ7FVOENtA/8AhpkMyLTu/wCTybFwiZWygkixXs48xQ2SVmV7H7LeLpkKk9G4DG2gsxX3moyd0VVmkmi27ImwxwSLiI5CVjOsbAXQvw1+tm7uFQzLiY80HH0hjG7USaJkhjKRQwZEDG7nNIGYsRpx5USd7FUpqSstkdwW8U2CSPogh6SIXzA/VZ7WsR2mknqyUKsqUdOJMQeUDFHLfJdj1TZ9bDW/W4XNRnNp6F1PFVJK9kA7T8oGLdXjdYusCp0bS+ht1rX1NT3RD77N3VkQOycCUeKRrWzBuOtr2BI7L0nbYyuTXpcCS2iAwQHgLn/2R1G+VN/W5GUs8lHgP4zeTE/JxEZ5OjZcoU2uV4FTpwtRFtvUtq1a8JZc2lu4IxO8WKMLQdK4iEVh5tioHmXtci3fUXJ5vjsWqrN082b5DMe8+KbDrD00mQ/N2AB07CSPNsQKcpO9kV0qled7y0XgLZGDYxE3Wykra4zGwk4LxOrf7tRLVXK6FOTv4kRhXngeMO00SZgbEuo0NzYHTxq21hZ6kVxQdtDFYpzGOmlLtfKodr25EWPA1XCL4iz1U9JNklgdlyxg3DM5N3Zg+p7BYEm3aeNEo3L1CXE3M1edYzrf36c/ZFZax4/pv80vBGZ7dPWoobE8H6pEmtBuLBgpVxiLBKwWdRlgkPBxyhkP3W5cKluXJqayvfh/RCTYdkcoykMDlKniCNLW7aVilpp2LHid0eghilxWIEPSA2To2ZxblYaXt2kWptJF7oWipSdg191Nn9GW/wCKR3tfgvZe2XNf1UNIs6mnb1yIi3SlmP8ANZIsQP7DBWXvdHsV99LLcr6lv1dQXC7vTNM8Tr0XR6ys/mxrzZjz7gOPKhLmRVOTlZ/E7traiMow+HBXDobi/nSNwMknf2DkKTdxzkrZY7fMhqRWKkB2gDlACFAErhU0qmTMVR6hePxjQQBowOllfo0Y/UAF2a3M20HjSjHNKx0OjKMWnUfgiEPyuIGZMVKzDVgWJBHMWOlaHSjbY7JYpp+mhjxKDIzaNl06w5js/wBaotldji4+kqc1OOlzUt3cSuFw8cZJcsqyEs1zdgLjXl+dXt2Oxh4Wpoyvf6RlxRljlkHSs7FQ5AWxyi1uRGtRTKcX6LTDvJwrPN08sshETKQCxIJJA1uew1O+lyvCvNJ3Lvv7ilxGFMYLIbl7o1j1FYgX7CbVBs6Djo7mKptDEcp5R/1G/OpXOQ6jXE3zdvELhoEiYsxGt2NzqAdTz4029TqwjoZHv6jDFNlkkZJPnSrMSoLM2gHCwFqgmYsY8shxU/mv/Q/+6ovf65GR+r8CO2aPm5/3Y++tSZQnuHjZxxD4KEHLnQLe17Xdrmw404q7f1wLvWyxDYcBhZWWHC4iUSGQIonRbNmNiyFfNtxseNPLGQZIt5YSd/mErunh5uk6GabNCwEnSoFBBbKxQjgeOhoeiuWRoQd1F7bkHFiTJMsagKmYKANTlU6AnnwvUVzMdRZrpPQK26pSON1JBzaEfu0NRWrLXBJJly2hsiGQlZMNEsCQhjiBMekXqBi3R3N+tpqKuslc2ypxlo1pbe5DYjCxKwwUeCec9CsjusjCS7KGLAebYFhpah8rFTpwTyqN9D3uesM4ECYSyhfnpml+cDZTdkTmLjgB40rJ8AoqMvRS8Xc5ucoz4e3WJe+vPWYA6+AqC9f65EKNk1bmReNm2hMjrKJZI+kGbpFJAa+gDEXTs0IqdtCuUqzuntcumMxHRYrBytDZzCqhI1LHg3VQHgBe/boKNXI1ylllBtcD3sovjjIVfHYboza2fzs1+TDQi2o7xUkhxk6t7ZlY0c0G4znfz6c/ZFZax4/pr838EZptzzhTobE8H6pFGrzaIUAXfdXa7TSxDpAmJUquc2tPGCLxuSNJABo3O1uNWJmqlPM1z+aAtt71Y1J5Y/lBskjhQVQ2AYgcVqF2KpXqKTV+IB+l2M/XD1xxf5KMzIdfPn+yLV5Pds4vETSrnUkREi8aBQSQAWyKCeel+VTWq1L8PUqSnbuIHfrbjyTSQC4RXIc8DK69XO1uQtZV5AdtVt3I16jcnH6ZVKRnOXoA5ekM7QIVAzoNArEphW0qmSMVRahmKwnyiLow4SRG6SMt5pNrFGPK459tKMsrubOjsTGneE9EwB8BjZB0S4Zo76M7kZADxIbgavdSNtzt542vcl5kSGGPDo2YICWbkWPG3dyqlyvK5wMdiVVkow2RsOw5wsEfzZYFFIIta2UWGp0rQego+ovAy/yq4ULPG1rZw7W00u1wNNL1AyY9+qTHkqWA9IFuXVUcjtIbXjp2WqSbIYF3bLlvDAksTB4yiqGLEgC4yNwtrzpSOlwZguMjjD/NElbc+3nxpRvxPPuVz6GwGRY0BiL3VTcKD9UaXPrqb3O+tjMN8okTF5SBdowdQDYBnLL3G3wqFnaxzukJxjNOSvoQsjgwNlFl6LS/Z0ulJ/XkYYyeWzI/Zo+bxH7sffWhijxD929pqk0DuOtC3V1tmGvUJ4A6mx9Rpp2dydOdpJvgPY58BE+aP5U8nSK3Wyx5AGzMARqWtcA8uNTTROfVrVXuT2J3zdiyo7SRSARoJFAa+mZmI0zDTxvUXqFXGNJqOunEqM+MRUOQhWIC9Udbh18x7z2UjPe9rfEM2yC0MSgXN+A4/Rx0R9Z/XEsnL0Ejyd43GJbEGNbtH0TJrlZcgjIPPkD6qncaxDz5wxd6cpSRsKhxKIEWYlxoFyqTHwJtzp3ZJYlaNrVcRQbZGHyP8ji6dFyrKGIANrXeNeqXsde2ln4CjWy2eXXmeNlyt0aMDY8bjkc0puKrZWm73BoN4MVKH6TESNljZlux0IIsfGm2WdbOW7HTt3EzpH0kzuS5QG/mk5bEdh4jwJobuQlWqN6u9hjHbzYp2sMRKqrooDkd2tuPCmglWqPiz6HNWHeM537P84P2R8Ky1jx3TX5v4IrM+xFxqqICqTx6SKzWDL+uBPZzFW0bON9jbgqcatNZNJLfv7yvbf8AkqBYcOC5Q9ec3HSHsReAQcjxPxsbvsaZ5F6Mde8hqRUe8PJlZW5gg38DTjuNaO5dt7MGmJxE6xqFxMZJyjhOtg11/vFB4fWGvEUzVWipzaW/zH9i7RwU7BBstAFF3dpLKgHnO5t/5p3JU5U5aZRtttRjD44YJDDCmTKwJDszyDrE8QLAhV5Ck3eIdYlGWTRFBkYkkkkkm5JNySeJPbUDLe55pAcIoGcoAVAHL0AdFABeGe1RlG5RUjckElqloyuA78oNuJpEcrGJpqaROMDR9l79YJMPFGzMGVFU/Nk6gAGtNz0VLFUlBJvgVHyhbdhxckTQsWCoQbqV1JvpekzLi6sKlsovJ5tyHCyyNOxVWQKLKTrcHlTTFhKsabeZl827vThRHJGGJkdGUAI3Ei3Z30syaNrxVLa+pj08BXQgg9hFJNPVHF9JO0ka5ht9MDlW8jXCgH5tzY2F9ctWHaWLpW3/AGZUd5NpxYnGq8JuohZTdSNQrngQO0VB8TBi6kasll1JHc5QMNK94VKwpZ5hdFvI97i3A2+FSjxHhlpJ6fEOnaOKNpgmHecYQysY0tC4LqIyFOjEANy7KbLtEr2V7X7itzHPJg58Th4ejkY/QZR0liLK6jRSCQD3E0cVczPVxlJKz5cRrfmJellYKFK4h4hYW6qhSPifVVT0Y8QldvvsQsw/m8Z/vH+C0zNbS45j8G0kwVBqUVieQuoLMTyFCJKPBB+0Zcrxxg6nqaaEBlRAe4kqT4UkKaaehDbQmvK2gGU5bcfN0ue29qadthNcwja09wlxqw6S5Nz1uQ7haktBu73PO0JW6KK584FjpxIJW/up8Qs7K/wJvZItCgPHLe3iZbVGW5bB6EHsi15L6AxkE9gLLc+ypMqTJHAwKGuttWQ5b3taQAG/eKHt9ciHHTUjI8ODdmcKMxAvfW3Hh4ii6W4PfQ+lzVp6Iznfr+kH7I+FZK54/pr838EQi7dnjVQjgaW8yO9teZW9XUpNxOr0fVk6S/4V3enackwQSFSAxtZEXkOaqKsbLcRJsrlIzioAsG9UrLjHdSQwEbAg2IPRobg1J7k6zaqX8PkTm/khTD4YJZflCCWbKAOkey9ZreJNuFzeiW9jRXdoK3Hcgdn/ANAxf7yAe9zSfq/Eqp+zl8Cv1EqPNAzlIYrUAI0AjyKBjiUEWTz4RBhY5MvWLEE3PLu4VPjYqa0T7y2b1bCw8OGleOIKy9HY3Y2uQDxPfUJI6eJoU1SbS10KpsyBXkhVhcNfNqdePZw4URgm0cuEU5JAO34gkxVdBppcnl305RSehc4pPQjr0gETQB1TQJkrs6VnLlmJIQ2JJuPD2mq5r0X8B0vaoW0PoY/A/wC704q0pfAsxDvKJYtgbx4mPDxokgCroBkjPM8ytzVuZl1KclFAD4x5sczyG7FGF7AcIjyUAVCWxRNt1dfrQfglIwMgB0aBL+qY2+NF/wCAi7Qf1xJvcbFM0caMQyhJUsQpFiykqbjUXJ41K70LsO3ZLxG8fKTtLDw2TooxdIwiBAWDEnKBa9wD6qld3CftYx4DHlJAtG1gCxzNYAXJXUm3PQa1XL1gxWxVcR/RYv3j/BaXEy/4k3hD84/hD9w/kKT/ALJR3K9s9y08bE3JkUkn7QqTRGL9JDe0PpZftt940lsh1PWfiEbV4Q/uV+JoXEUuAbhYg5wgYXGV9D3MxFHMe6id2ZMzNIWNyW+CyWptKxTKTzIB2b/XfuW+K0pFkAndodZ/GP8A+RaT+vIlEizMylrEjU1K9iuUIy3R/9k="/>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837" t="8305" r="9043" b="8420"/>
          <a:stretch/>
        </p:blipFill>
        <p:spPr>
          <a:xfrm>
            <a:off x="7659104" y="857743"/>
            <a:ext cx="4165864" cy="3093012"/>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9407"/>
          <a:stretch/>
        </p:blipFill>
        <p:spPr>
          <a:xfrm>
            <a:off x="344999" y="1862097"/>
            <a:ext cx="6881091" cy="3748480"/>
          </a:xfrm>
          <a:prstGeom prst="rect">
            <a:avLst/>
          </a:prstGeom>
        </p:spPr>
      </p:pic>
    </p:spTree>
    <p:extLst>
      <p:ext uri="{BB962C8B-B14F-4D97-AF65-F5344CB8AC3E}">
        <p14:creationId xmlns:p14="http://schemas.microsoft.com/office/powerpoint/2010/main" val="1670337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Configuration After Reset</a:t>
            </a:r>
          </a:p>
        </p:txBody>
      </p:sp>
      <p:sp>
        <p:nvSpPr>
          <p:cNvPr id="2" name="TextBox 1"/>
          <p:cNvSpPr txBox="1"/>
          <p:nvPr/>
        </p:nvSpPr>
        <p:spPr>
          <a:xfrm>
            <a:off x="417443" y="857743"/>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Upon reset, most GPIO pins are configured as </a:t>
            </a:r>
            <a:r>
              <a:rPr lang="en-US" sz="2000" b="1" dirty="0">
                <a:solidFill>
                  <a:srgbClr val="FF0000"/>
                </a:solidFill>
              </a:rPr>
              <a:t>general-purpose inputs</a:t>
            </a:r>
          </a:p>
          <a:p>
            <a:pPr marL="342900" indent="-342900">
              <a:buFont typeface="Arial" panose="020B0604020202020204" pitchFamily="34" charset="0"/>
              <a:buChar char="•"/>
            </a:pPr>
            <a:r>
              <a:rPr lang="en-US" sz="2000" b="1" dirty="0">
                <a:solidFill>
                  <a:srgbClr val="FF0000"/>
                </a:solidFill>
              </a:rPr>
              <a:t> </a:t>
            </a:r>
            <a:r>
              <a:rPr lang="en-US" sz="2000" dirty="0"/>
              <a:t>with the exceptions noted in Following Table. The Pull-up column </a:t>
            </a:r>
          </a:p>
          <a:p>
            <a:pPr marL="342900" indent="-342900">
              <a:buFont typeface="Arial" panose="020B0604020202020204" pitchFamily="34" charset="0"/>
              <a:buChar char="•"/>
            </a:pPr>
            <a:r>
              <a:rPr lang="en-US" sz="2000" dirty="0"/>
              <a:t>indicates how the internal pull-up resistor is initially configured. </a:t>
            </a:r>
          </a:p>
          <a:p>
            <a:pPr marL="342900" indent="-342900">
              <a:buFont typeface="Arial" panose="020B0604020202020204" pitchFamily="34" charset="0"/>
              <a:buChar char="•"/>
            </a:pPr>
            <a:r>
              <a:rPr lang="en-US" sz="2000" dirty="0"/>
              <a:t>The pull-up resistors apply when the GPIO is configured as an input pin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899524" y="828675"/>
            <a:ext cx="3228975" cy="6029325"/>
          </a:xfrm>
          <a:prstGeom prst="rect">
            <a:avLst/>
          </a:prstGeom>
        </p:spPr>
      </p:pic>
      <p:pic>
        <p:nvPicPr>
          <p:cNvPr id="6" name="Picture 5"/>
          <p:cNvPicPr>
            <a:picLocks noChangeAspect="1"/>
          </p:cNvPicPr>
          <p:nvPr/>
        </p:nvPicPr>
        <p:blipFill>
          <a:blip r:embed="rId3"/>
          <a:stretch>
            <a:fillRect/>
          </a:stretch>
        </p:blipFill>
        <p:spPr>
          <a:xfrm>
            <a:off x="5503793" y="4520271"/>
            <a:ext cx="2914650" cy="2295525"/>
          </a:xfrm>
          <a:prstGeom prst="rect">
            <a:avLst/>
          </a:prstGeom>
        </p:spPr>
      </p:pic>
    </p:spTree>
    <p:extLst>
      <p:ext uri="{BB962C8B-B14F-4D97-AF65-F5344CB8AC3E}">
        <p14:creationId xmlns:p14="http://schemas.microsoft.com/office/powerpoint/2010/main" val="3354671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Logic Levels </a:t>
            </a:r>
          </a:p>
        </p:txBody>
      </p:sp>
      <p:sp>
        <p:nvSpPr>
          <p:cNvPr id="2" name="TextBox 1"/>
          <p:cNvSpPr txBox="1"/>
          <p:nvPr/>
        </p:nvSpPr>
        <p:spPr>
          <a:xfrm>
            <a:off x="0" y="721217"/>
            <a:ext cx="12041945"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GPIO pins use 3 V logic levels. The precise BCM2835 </a:t>
            </a:r>
            <a:r>
              <a:rPr lang="en-US" sz="2000" dirty="0" err="1"/>
              <a:t>SoC</a:t>
            </a:r>
            <a:r>
              <a:rPr lang="en-US" sz="2000" dirty="0"/>
              <a:t> logic-level specifications are as follows: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voltage levels between VIL and VIH are considered to be ambiguous or undefined, and must be avoided.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353157" y="1397844"/>
            <a:ext cx="5295900" cy="1504950"/>
          </a:xfrm>
          <a:prstGeom prst="rect">
            <a:avLst/>
          </a:prstGeom>
        </p:spPr>
      </p:pic>
    </p:spTree>
    <p:extLst>
      <p:ext uri="{BB962C8B-B14F-4D97-AF65-F5344CB8AC3E}">
        <p14:creationId xmlns:p14="http://schemas.microsoft.com/office/powerpoint/2010/main" val="422218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sp>
        <p:nvSpPr>
          <p:cNvPr id="2" name="TextBox 1"/>
          <p:cNvSpPr txBox="1"/>
          <p:nvPr/>
        </p:nvSpPr>
        <p:spPr>
          <a:xfrm>
            <a:off x="291547" y="884069"/>
            <a:ext cx="11357113"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There have actually been three versions of the Raspberry Pi GPIO connector. Two 26pin layouts for the original Raspberry Pi and one 40-pin layout that came in with the Raspberry Pi “+” models. </a:t>
            </a:r>
            <a:endParaRPr lang="fa-IR" sz="2000" dirty="0"/>
          </a:p>
          <a:p>
            <a:pPr marL="342900" indent="-342900">
              <a:buFont typeface="Arial" panose="020B0604020202020204" pitchFamily="34" charset="0"/>
              <a:buChar char="•"/>
            </a:pPr>
            <a:endParaRPr lang="fa-IR" sz="2000" dirty="0"/>
          </a:p>
          <a:p>
            <a:pPr marL="342900" indent="-342900">
              <a:buFont typeface="Arial" panose="020B0604020202020204" pitchFamily="34" charset="0"/>
              <a:buChar char="•"/>
            </a:pPr>
            <a:r>
              <a:rPr lang="en-US" sz="2000" dirty="0"/>
              <a:t>Following Figure shows the GPIO pinout for both revisions 1 and 2 of the Raspberry Pi Model B</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t>
            </a:r>
          </a:p>
        </p:txBody>
      </p:sp>
      <p:pic>
        <p:nvPicPr>
          <p:cNvPr id="3" name="Picture 2"/>
          <p:cNvPicPr>
            <a:picLocks noChangeAspect="1"/>
          </p:cNvPicPr>
          <p:nvPr/>
        </p:nvPicPr>
        <p:blipFill>
          <a:blip r:embed="rId2"/>
          <a:stretch>
            <a:fillRect/>
          </a:stretch>
        </p:blipFill>
        <p:spPr>
          <a:xfrm>
            <a:off x="745640" y="2505075"/>
            <a:ext cx="10448925" cy="4352925"/>
          </a:xfrm>
          <a:prstGeom prst="rect">
            <a:avLst/>
          </a:prstGeom>
        </p:spPr>
      </p:pic>
    </p:spTree>
    <p:extLst>
      <p:ext uri="{BB962C8B-B14F-4D97-AF65-F5344CB8AC3E}">
        <p14:creationId xmlns:p14="http://schemas.microsoft.com/office/powerpoint/2010/main" val="38574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Logic Interfaces</a:t>
            </a:r>
          </a:p>
        </p:txBody>
      </p:sp>
      <p:sp>
        <p:nvSpPr>
          <p:cNvPr id="2" name="TextBox 1"/>
          <p:cNvSpPr txBox="1"/>
          <p:nvPr/>
        </p:nvSpPr>
        <p:spPr>
          <a:xfrm>
            <a:off x="0" y="721217"/>
            <a:ext cx="12041945" cy="5078313"/>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For the receiving logic, the output level must be at least VIH to reliably register a 1 bit </a:t>
            </a:r>
            <a:r>
              <a:rPr lang="en-US" sz="2000" dirty="0"/>
              <a:t>(for the BCM2835, this is 1.3 V</a:t>
            </a:r>
            <a:r>
              <a:rPr lang="en-US" sz="2000" b="1" dirty="0">
                <a:solidFill>
                  <a:srgbClr val="FF0000"/>
                </a:solidFill>
              </a:rPr>
              <a:t>). Likewise, the output should present less than VIL  to reliably register a 0 in the receiver </a:t>
            </a:r>
            <a:r>
              <a:rPr lang="en-US" sz="2000" dirty="0"/>
              <a:t>(for the BCM2835, this is 0.8V). </a:t>
            </a:r>
            <a:r>
              <a:rPr lang="en-US" sz="2000" b="1" dirty="0"/>
              <a:t>Any voltage level between these limits is ambiguous </a:t>
            </a:r>
            <a:r>
              <a:rPr lang="en-US" sz="2000" dirty="0"/>
              <a:t>and can cause the receiver to randomly see a 0 or a 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There are a fairly large number of approaches to interfacing between different logic families</a:t>
            </a:r>
            <a:r>
              <a:rPr lang="en-US" sz="2000" dirty="0"/>
              <a:t>. A good source of information is provided by the document “Microchip 3V Tips ’n Tricks.”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Another document titled “Interfacing 3V and 5V Applications, AN240” describes the issues and challenges of interfacing between systems. It describes, for example, how a 5 V system can end up raising the 3 V supply voltage if precautions are not taken.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Approaches to interfacing include direct connections (when safe), </a:t>
            </a:r>
            <a:r>
              <a:rPr lang="en-US" sz="2000" b="1" dirty="0">
                <a:solidFill>
                  <a:srgbClr val="FF0000"/>
                </a:solidFill>
              </a:rPr>
              <a:t>voltage-dividing resistors</a:t>
            </a:r>
            <a:r>
              <a:rPr lang="en-US" sz="2000" dirty="0"/>
              <a:t>, </a:t>
            </a:r>
            <a:r>
              <a:rPr lang="en-US" sz="2000" b="1" dirty="0">
                <a:solidFill>
                  <a:srgbClr val="FF0000"/>
                </a:solidFill>
              </a:rPr>
              <a:t>diode resistor networks</a:t>
            </a:r>
            <a:r>
              <a:rPr lang="en-US" sz="2000" b="1" dirty="0"/>
              <a:t>, and the more-complex </a:t>
            </a:r>
            <a:r>
              <a:rPr lang="en-US" sz="2000" b="1" dirty="0">
                <a:solidFill>
                  <a:srgbClr val="FF0000"/>
                </a:solidFill>
              </a:rPr>
              <a:t>op-amp comparators</a:t>
            </a:r>
            <a:r>
              <a:rPr lang="en-US" sz="2000" dirty="0"/>
              <a:t>. When choosing an approach, remember to consider the necessary </a:t>
            </a:r>
            <a:r>
              <a:rPr lang="en-US" sz="2400" b="1" dirty="0">
                <a:solidFill>
                  <a:srgbClr val="FF0000"/>
                </a:solidFill>
              </a:rPr>
              <a:t>switching speed </a:t>
            </a:r>
            <a:r>
              <a:rPr lang="en-US" sz="2000" dirty="0"/>
              <a:t>of the interface required.</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5960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Drive Strength</a:t>
            </a:r>
          </a:p>
        </p:txBody>
      </p:sp>
      <p:sp>
        <p:nvSpPr>
          <p:cNvPr id="2" name="TextBox 1"/>
          <p:cNvSpPr txBox="1"/>
          <p:nvPr/>
        </p:nvSpPr>
        <p:spPr>
          <a:xfrm>
            <a:off x="63500" y="1065774"/>
            <a:ext cx="12041945"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 The design of the </a:t>
            </a:r>
            <a:r>
              <a:rPr lang="en-US" sz="2400" b="1" dirty="0" err="1"/>
              <a:t>SoC</a:t>
            </a:r>
            <a:r>
              <a:rPr lang="en-US" sz="2400" b="1" dirty="0"/>
              <a:t> is such that each GPIO pin can safely </a:t>
            </a:r>
            <a:r>
              <a:rPr lang="en-US" sz="2400" b="1" dirty="0">
                <a:solidFill>
                  <a:srgbClr val="FF0000"/>
                </a:solidFill>
              </a:rPr>
              <a:t>sink or source up to 16 mA </a:t>
            </a:r>
            <a:r>
              <a:rPr lang="en-US" sz="2400" b="1" dirty="0"/>
              <a:t>without causing it harm</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The drive strength is also software configurable </a:t>
            </a:r>
            <a:r>
              <a:rPr lang="en-US" sz="2400" b="1" dirty="0">
                <a:solidFill>
                  <a:srgbClr val="FF0000"/>
                </a:solidFill>
              </a:rPr>
              <a:t>from 2 mA up to 16 mA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 The boot-up default is to use the </a:t>
            </a:r>
            <a:r>
              <a:rPr lang="en-US" sz="2400" b="1" dirty="0">
                <a:solidFill>
                  <a:srgbClr val="FF0000"/>
                </a:solidFill>
              </a:rPr>
              <a:t>drive strength of 8 mA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the GPIO outputs 28 to 45 were found configured for 16 mA (GPIO 28 to 31 are available on header P5).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69332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Drive Strength</a:t>
            </a:r>
          </a:p>
        </p:txBody>
      </p:sp>
      <p:sp>
        <p:nvSpPr>
          <p:cNvPr id="2" name="TextBox 1"/>
          <p:cNvSpPr txBox="1"/>
          <p:nvPr/>
        </p:nvSpPr>
        <p:spPr>
          <a:xfrm>
            <a:off x="0" y="721217"/>
            <a:ext cx="12041945" cy="292387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It should be mentioned that these drive capabilities are </a:t>
            </a:r>
            <a:r>
              <a:rPr lang="en-US" sz="2400" b="1" dirty="0">
                <a:solidFill>
                  <a:srgbClr val="FF0000"/>
                </a:solidFill>
              </a:rPr>
              <a:t>not current limiters in any way</a:t>
            </a:r>
            <a:r>
              <a:rPr lang="en-US" sz="2000" b="1" dirty="0"/>
              <a:t>. What they do is apply more amplifier drive in order to meet the logic-level requirements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If the GPIO output is wired up to a light load like a CMOS chip or MOSFET transistor where little current is drawn, then the minimum drive of 2 mA suffices. The single GPIO 2 mA buffer can effortlessly establish a logic high in its proper voltage range as well as bring the voltage to a logic low when required</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5378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Input Pins </a:t>
            </a:r>
          </a:p>
        </p:txBody>
      </p:sp>
      <p:sp>
        <p:nvSpPr>
          <p:cNvPr id="2" name="TextBox 1"/>
          <p:cNvSpPr txBox="1"/>
          <p:nvPr/>
        </p:nvSpPr>
        <p:spPr>
          <a:xfrm>
            <a:off x="0" y="721217"/>
            <a:ext cx="12041945" cy="3477875"/>
          </a:xfrm>
          <a:prstGeom prst="rect">
            <a:avLst/>
          </a:prstGeom>
          <a:noFill/>
        </p:spPr>
        <p:txBody>
          <a:bodyPr wrap="square" rtlCol="0">
            <a:spAutoFit/>
          </a:bodyPr>
          <a:lstStyle/>
          <a:p>
            <a:pPr marL="342900" indent="-342900">
              <a:buFont typeface="Arial" panose="020B0604020202020204" pitchFamily="34" charset="0"/>
              <a:buChar char="•"/>
            </a:pPr>
            <a:r>
              <a:rPr lang="en-US" sz="2000" b="1" dirty="0"/>
              <a:t>A GPIO input pin should experience voltages only between 0 and the 3.3 V maximum. Always exercise caution when interfacing to other circuits </a:t>
            </a:r>
            <a:r>
              <a:rPr lang="en-US" sz="2000" b="1" dirty="0">
                <a:solidFill>
                  <a:srgbClr val="FF0000"/>
                </a:solidFill>
              </a:rPr>
              <a:t>that use higher voltages like TTL logic</a:t>
            </a:r>
            <a:r>
              <a:rPr lang="en-US" sz="2000" b="1" dirty="0"/>
              <a:t>, where 5 V is used. The </a:t>
            </a:r>
            <a:r>
              <a:rPr lang="en-US" sz="2000" b="1" dirty="0" err="1"/>
              <a:t>SoC</a:t>
            </a:r>
            <a:r>
              <a:rPr lang="en-US" sz="2000" b="1" dirty="0"/>
              <a:t> is not tolerant of </a:t>
            </a:r>
            <a:r>
              <a:rPr lang="en-US" sz="2000" b="1" dirty="0" err="1"/>
              <a:t>overvoltages</a:t>
            </a:r>
            <a:r>
              <a:rPr lang="en-US" sz="2000" b="1" dirty="0"/>
              <a:t> and can be damaged.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While there exist protection diodes for protecting against negative input swings, these are weak and intended only to bleed away negative static charges. Be sure to design your input circuits so that the GPIO input never sees a negative input potential.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093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LEDs </a:t>
            </a:r>
          </a:p>
        </p:txBody>
      </p:sp>
      <p:sp>
        <p:nvSpPr>
          <p:cNvPr id="2" name="TextBox 1"/>
          <p:cNvSpPr txBox="1"/>
          <p:nvPr/>
        </p:nvSpPr>
        <p:spPr>
          <a:xfrm>
            <a:off x="0" y="721217"/>
            <a:ext cx="12041945"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Following figure shows the active high configuration’s </a:t>
            </a:r>
            <a:r>
              <a:rPr lang="en-US" sz="2000" dirty="0" err="1"/>
              <a:t>Rload</a:t>
            </a:r>
            <a:r>
              <a:rPr lang="en-US" sz="2000" dirty="0"/>
              <a:t> circuit element substituted with an LED and limiting resistor R. Since there is no current limiting provided by the GPIO port, resistor R must be provided to do this.</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858672" y="2044212"/>
            <a:ext cx="6324600" cy="4457700"/>
          </a:xfrm>
          <a:prstGeom prst="rect">
            <a:avLst/>
          </a:prstGeom>
        </p:spPr>
      </p:pic>
    </p:spTree>
    <p:extLst>
      <p:ext uri="{BB962C8B-B14F-4D97-AF65-F5344CB8AC3E}">
        <p14:creationId xmlns:p14="http://schemas.microsoft.com/office/powerpoint/2010/main" val="1824927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LEDs </a:t>
            </a:r>
          </a:p>
        </p:txBody>
      </p:sp>
      <p:sp>
        <p:nvSpPr>
          <p:cNvPr id="2" name="TextBox 1"/>
          <p:cNvSpPr txBox="1"/>
          <p:nvPr/>
        </p:nvSpPr>
        <p:spPr>
          <a:xfrm>
            <a:off x="0" y="721217"/>
            <a:ext cx="12041945" cy="6555641"/>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an LED is hooked up to the GPIO output port, </a:t>
            </a:r>
            <a:r>
              <a:rPr lang="en-US" sz="2000" dirty="0" err="1"/>
              <a:t>Rload</a:t>
            </a:r>
            <a:r>
              <a:rPr lang="en-US" sz="2000" dirty="0"/>
              <a:t> becomes the LED and the limiting resistor (in series).  The math is complicated slightly by the fact that the LED is a diode. As a diode, it has a voltage drop, which should be subtracted from the supply voltage. For red LEDs, the voltage drop is usually between 1.63 and 2.03 V. Knowing the current draw you want for the LED, the resistor R can be calculated from the following: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where VCC  is the supply voltage (+3.3 V). VLED  is the voltage drop for the LED. ILED  is the required current draw for the LED. For VLED it is best to assume the worst case and assume the lower voltage drop of 1.63 V. Assuming we need 8 mA to get reasonable brightness from the LED, we can calculate the resistance of the limiting resistor: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Since resistors come in standard values, we round up to a standard 10% component of 220 Ω</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998774" y="2199431"/>
            <a:ext cx="2044396" cy="1132882"/>
          </a:xfrm>
          <a:prstGeom prst="rect">
            <a:avLst/>
          </a:prstGeom>
        </p:spPr>
      </p:pic>
      <p:pic>
        <p:nvPicPr>
          <p:cNvPr id="7" name="Picture 6"/>
          <p:cNvPicPr>
            <a:picLocks noChangeAspect="1"/>
          </p:cNvPicPr>
          <p:nvPr/>
        </p:nvPicPr>
        <p:blipFill>
          <a:blip r:embed="rId3"/>
          <a:stretch>
            <a:fillRect/>
          </a:stretch>
        </p:blipFill>
        <p:spPr>
          <a:xfrm>
            <a:off x="5254570" y="4655782"/>
            <a:ext cx="1788600" cy="1188316"/>
          </a:xfrm>
          <a:prstGeom prst="rect">
            <a:avLst/>
          </a:prstGeom>
        </p:spPr>
      </p:pic>
    </p:spTree>
    <p:extLst>
      <p:ext uri="{BB962C8B-B14F-4D97-AF65-F5344CB8AC3E}">
        <p14:creationId xmlns:p14="http://schemas.microsoft.com/office/powerpoint/2010/main" val="2805507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Configuration</a:t>
            </a:r>
          </a:p>
        </p:txBody>
      </p:sp>
      <p:sp>
        <p:nvSpPr>
          <p:cNvPr id="2" name="TextBox 1"/>
          <p:cNvSpPr txBox="1"/>
          <p:nvPr/>
        </p:nvSpPr>
        <p:spPr>
          <a:xfrm>
            <a:off x="0" y="721217"/>
            <a:ext cx="1204194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Each GPIO pin is affected by several configuration choices: </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b="1" dirty="0"/>
              <a:t> General-purpose input, output, or alternate function</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Input event detection method</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Input pull-up/pull-down resistors</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Output drive level</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2387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How to </a:t>
            </a:r>
            <a:r>
              <a:rPr lang="en-US" dirty="0" err="1"/>
              <a:t>Acess</a:t>
            </a:r>
            <a:r>
              <a:rPr lang="en-US" dirty="0"/>
              <a:t> GPIO</a:t>
            </a:r>
          </a:p>
        </p:txBody>
      </p:sp>
      <p:sp>
        <p:nvSpPr>
          <p:cNvPr id="2" name="TextBox 1"/>
          <p:cNvSpPr txBox="1"/>
          <p:nvPr/>
        </p:nvSpPr>
        <p:spPr>
          <a:xfrm>
            <a:off x="0" y="721217"/>
            <a:ext cx="12041945" cy="3970318"/>
          </a:xfrm>
          <a:prstGeom prst="rect">
            <a:avLst/>
          </a:prstGeom>
          <a:noFill/>
        </p:spPr>
        <p:txBody>
          <a:bodyPr wrap="square" rtlCol="0">
            <a:spAutoFit/>
          </a:bodyPr>
          <a:lstStyle/>
          <a:p>
            <a:pPr marL="342900" indent="-342900">
              <a:buFont typeface="Arial" panose="020B0604020202020204" pitchFamily="34" charset="0"/>
              <a:buChar char="•"/>
            </a:pPr>
            <a:endParaRPr lang="en-US" sz="3600" b="1" dirty="0">
              <a:solidFill>
                <a:srgbClr val="FF0000"/>
              </a:solidFill>
            </a:endParaRPr>
          </a:p>
          <a:p>
            <a:endParaRPr lang="en-US" sz="3600" b="1" dirty="0">
              <a:solidFill>
                <a:srgbClr val="FF0000"/>
              </a:solidFill>
            </a:endParaRPr>
          </a:p>
          <a:p>
            <a:pPr marL="342900" indent="-342900">
              <a:buFont typeface="Arial" panose="020B0604020202020204" pitchFamily="34" charset="0"/>
              <a:buChar char="•"/>
            </a:pPr>
            <a:r>
              <a:rPr lang="en-US" sz="3600" b="1" dirty="0">
                <a:solidFill>
                  <a:srgbClr val="FF0000"/>
                </a:solidFill>
              </a:rPr>
              <a:t>Software Driver</a:t>
            </a: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r>
              <a:rPr lang="en-US" sz="3600" b="1" dirty="0">
                <a:solidFill>
                  <a:srgbClr val="FF0000"/>
                </a:solidFill>
              </a:rPr>
              <a:t>Direct </a:t>
            </a:r>
            <a:r>
              <a:rPr lang="en-US" sz="3600" b="1" dirty="0" err="1">
                <a:solidFill>
                  <a:srgbClr val="FF0000"/>
                </a:solidFill>
              </a:rPr>
              <a:t>Regiter</a:t>
            </a:r>
            <a:r>
              <a:rPr lang="en-US" sz="3600" b="1" dirty="0">
                <a:solidFill>
                  <a:srgbClr val="FF0000"/>
                </a:solidFill>
              </a:rPr>
              <a:t> Access</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5706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3539430"/>
          </a:xfrm>
          <a:prstGeom prst="rect">
            <a:avLst/>
          </a:prstGeom>
          <a:noFill/>
        </p:spPr>
        <p:txBody>
          <a:bodyPr wrap="square" rtlCol="0">
            <a:spAutoFit/>
          </a:bodyPr>
          <a:lstStyle/>
          <a:p>
            <a:pPr marL="342900" indent="-342900">
              <a:buFont typeface="Arial" panose="020B0604020202020204" pitchFamily="34" charset="0"/>
              <a:buChar char="•"/>
            </a:pPr>
            <a:r>
              <a:rPr lang="en-US" sz="2000" dirty="0"/>
              <a:t>In this section, we’re going to access the GPIO pins through the </a:t>
            </a:r>
            <a:r>
              <a:rPr lang="en-US" sz="2800" b="1" i="1" dirty="0">
                <a:solidFill>
                  <a:srgbClr val="0070C0"/>
                </a:solidFill>
                <a:latin typeface="Consolas" panose="020B0609020204030204" pitchFamily="49" charset="0"/>
                <a:cs typeface="Consolas" panose="020B0609020204030204" pitchFamily="49" charset="0"/>
              </a:rPr>
              <a:t>/sys </a:t>
            </a:r>
            <a:r>
              <a:rPr lang="en-US" sz="2000" dirty="0"/>
              <a:t>pseudo file system. This is the GPIO driver interface.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Because it provides file system objects, it is possible to </a:t>
            </a:r>
            <a:r>
              <a:rPr lang="en-US" sz="2400" b="1" dirty="0">
                <a:solidFill>
                  <a:srgbClr val="FF0000"/>
                </a:solidFill>
              </a:rPr>
              <a:t>control GPIO pins from the command line (or shell). </a:t>
            </a:r>
            <a:endParaRPr lang="en-US" sz="2000" b="1" dirty="0">
              <a:solidFill>
                <a:srgbClr val="FF0000"/>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driver is able to receive interrupts when a GPIO state changes. This information can in turn be passed onto the application program using </a:t>
            </a:r>
            <a:r>
              <a:rPr lang="en-US" sz="2800" b="1" i="1" dirty="0">
                <a:solidFill>
                  <a:srgbClr val="0070C0"/>
                </a:solidFill>
                <a:latin typeface="Consolas" panose="020B0609020204030204" pitchFamily="49" charset="0"/>
                <a:cs typeface="Consolas" panose="020B0609020204030204" pitchFamily="49" charset="0"/>
              </a:rPr>
              <a:t>poll()</a:t>
            </a:r>
            <a:r>
              <a:rPr lang="en-US" sz="2000" dirty="0"/>
              <a:t> or </a:t>
            </a:r>
            <a:r>
              <a:rPr lang="en-US" sz="2800" b="1" i="1" dirty="0">
                <a:solidFill>
                  <a:srgbClr val="0070C0"/>
                </a:solidFill>
                <a:latin typeface="Consolas" panose="020B0609020204030204" pitchFamily="49" charset="0"/>
                <a:cs typeface="Consolas" panose="020B0609020204030204" pitchFamily="49" charset="0"/>
              </a:rPr>
              <a:t>select()</a:t>
            </a:r>
            <a:r>
              <a:rPr lang="en-US" sz="2000" dirty="0"/>
              <a:t>.</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68237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5201424"/>
          </a:xfrm>
          <a:prstGeom prst="rect">
            <a:avLst/>
          </a:prstGeom>
          <a:noFill/>
        </p:spPr>
        <p:txBody>
          <a:bodyPr wrap="square" rtlCol="0">
            <a:spAutoFit/>
          </a:bodyPr>
          <a:lstStyle/>
          <a:p>
            <a:pPr marL="342900" indent="-342900">
              <a:buFont typeface="Arial" panose="020B0604020202020204" pitchFamily="34" charset="0"/>
              <a:buChar char="•"/>
            </a:pPr>
            <a:r>
              <a:rPr lang="en-US" sz="2000" dirty="0"/>
              <a:t>Everything that you need for GPIO access is rooted in the top-level directory: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800" b="1" i="1" dirty="0">
                <a:solidFill>
                  <a:srgbClr val="0070C0"/>
                </a:solidFill>
                <a:latin typeface="Consolas" panose="020B0609020204030204" pitchFamily="49" charset="0"/>
                <a:cs typeface="Consolas" panose="020B0609020204030204" pitchFamily="49" charset="0"/>
              </a:rPr>
              <a:t>/sys/class/</a:t>
            </a:r>
            <a:r>
              <a:rPr lang="en-US" sz="2800" b="1" i="1" dirty="0" err="1">
                <a:solidFill>
                  <a:srgbClr val="0070C0"/>
                </a:solidFill>
                <a:latin typeface="Consolas" panose="020B0609020204030204" pitchFamily="49" charset="0"/>
                <a:cs typeface="Consolas" panose="020B0609020204030204" pitchFamily="49" charset="0"/>
              </a:rPr>
              <a:t>gpio</a:t>
            </a: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At this directory level, two main control pseudo files are maintained by the driver. These are write-only: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800" b="1" i="1" dirty="0">
                <a:solidFill>
                  <a:srgbClr val="0070C0"/>
                </a:solidFill>
                <a:latin typeface="Consolas" panose="020B0609020204030204" pitchFamily="49" charset="0"/>
                <a:cs typeface="Consolas" panose="020B0609020204030204" pitchFamily="49" charset="0"/>
              </a:rPr>
              <a:t>export</a:t>
            </a:r>
            <a:r>
              <a:rPr lang="en-US" sz="2000" dirty="0"/>
              <a:t>: Requests the kernel to export control of the requested GPIO pin by writing its number to the file </a:t>
            </a:r>
            <a:r>
              <a:rPr lang="en-US" sz="2800" b="1" i="1" dirty="0" err="1">
                <a:solidFill>
                  <a:srgbClr val="0070C0"/>
                </a:solidFill>
                <a:latin typeface="Consolas" panose="020B0609020204030204" pitchFamily="49" charset="0"/>
                <a:cs typeface="Consolas" panose="020B0609020204030204" pitchFamily="49" charset="0"/>
              </a:rPr>
              <a:t>unexport</a:t>
            </a:r>
            <a:r>
              <a:rPr lang="en-US" sz="2000" dirty="0"/>
              <a:t>: Relinquishes control of the GPIO pin by writing its number to the file</a:t>
            </a:r>
          </a:p>
          <a:p>
            <a:pPr marL="342900" indent="-342900">
              <a:buFont typeface="Arial" panose="020B0604020202020204" pitchFamily="34" charset="0"/>
              <a:buChar char="•"/>
            </a:pP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Normally, the kernel manages the GPIO pins, especially if they are used for resources that need them (like the UART). In order for an application to manipulate a GPIO pin, it must first request that the kernel relinquish control of the requested pin. From a </a:t>
            </a:r>
            <a:r>
              <a:rPr lang="en-US" sz="2000" dirty="0" err="1"/>
              <a:t>userspace</a:t>
            </a:r>
            <a:r>
              <a:rPr lang="en-US" sz="2000" dirty="0"/>
              <a:t> perspective, the operation is like opening a file. The script or program should be prepared for failure in the event that a GPIO pin is busy.</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8557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8" y="787637"/>
            <a:ext cx="12037255" cy="6070363"/>
          </a:xfrm>
          <a:prstGeom prst="rect">
            <a:avLst/>
          </a:prstGeom>
        </p:spPr>
      </p:pic>
    </p:spTree>
    <p:extLst>
      <p:ext uri="{BB962C8B-B14F-4D97-AF65-F5344CB8AC3E}">
        <p14:creationId xmlns:p14="http://schemas.microsoft.com/office/powerpoint/2010/main" val="192134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4031873"/>
          </a:xfrm>
          <a:prstGeom prst="rect">
            <a:avLst/>
          </a:prstGeom>
          <a:noFill/>
        </p:spPr>
        <p:txBody>
          <a:bodyPr wrap="square" rtlCol="0">
            <a:spAutoFit/>
          </a:bodyPr>
          <a:lstStyle/>
          <a:p>
            <a:pPr marL="342900" indent="-342900">
              <a:buFont typeface="Arial" panose="020B0604020202020204" pitchFamily="34" charset="0"/>
              <a:buChar char="•"/>
            </a:pPr>
            <a:r>
              <a:rPr lang="en-US" sz="2000" dirty="0"/>
              <a:t>It is tempting to perform some operations from a </a:t>
            </a:r>
            <a:r>
              <a:rPr lang="en-US" sz="2000" dirty="0" err="1"/>
              <a:t>nonroot</a:t>
            </a:r>
            <a:r>
              <a:rPr lang="en-US" sz="2000" dirty="0"/>
              <a:t> account, using </a:t>
            </a:r>
            <a:r>
              <a:rPr lang="en-US" sz="2000" dirty="0" err="1"/>
              <a:t>sudo</a:t>
            </a:r>
            <a:r>
              <a:rPr lang="en-US" sz="2000" dirty="0"/>
              <a:t> like this: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echo 17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/export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-bash: /sys/class/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/export: Permission denied </a:t>
            </a: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this does not work because the I/O redirection is performed by the shell before the </a:t>
            </a:r>
            <a:r>
              <a:rPr lang="en-US" sz="2000" dirty="0" err="1"/>
              <a:t>sudo</a:t>
            </a:r>
            <a:r>
              <a:rPr lang="en-US" sz="2000" dirty="0"/>
              <a:t> command begins. Change to interactive mode first and then the operation will succeed: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sudo -i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echo 17 &gt;/sys/class/gpio/export </a:t>
            </a:r>
          </a:p>
          <a:p>
            <a:pPr marL="342900" indent="-342900">
              <a:buFont typeface="Arial" panose="020B0604020202020204" pitchFamily="34" charset="0"/>
              <a:buChar char="•"/>
            </a:pPr>
            <a:endParaRPr lang="pt-BR"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18742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t>export</a:t>
            </a:r>
            <a:endParaRPr lang="en-US" dirty="0"/>
          </a:p>
        </p:txBody>
      </p:sp>
      <p:sp>
        <p:nvSpPr>
          <p:cNvPr id="2" name="TextBox 1"/>
          <p:cNvSpPr txBox="1"/>
          <p:nvPr/>
        </p:nvSpPr>
        <p:spPr>
          <a:xfrm>
            <a:off x="0" y="721217"/>
            <a:ext cx="12041945"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After a successful run, list the directory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dirty="0"/>
              <a:t>: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ls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export  gpio17  gpiochip0  unexport </a:t>
            </a:r>
          </a:p>
          <a:p>
            <a:endParaRPr lang="pt-BR"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 new subdirectory (a </a:t>
            </a:r>
            <a:r>
              <a:rPr lang="en-US" sz="2000" dirty="0" err="1"/>
              <a:t>symlink</a:t>
            </a:r>
            <a:r>
              <a:rPr lang="en-US" sz="2000" dirty="0"/>
              <a:t> to a directory, actually) named gpio17 appears. This tells you that the kernel has given up control of GPIO 17 and has provided you this file system object to manipulate. At this point, you can consider the GPIO 17 as available.</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0242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unexport</a:t>
            </a:r>
            <a:endParaRPr lang="en-US" dirty="0"/>
          </a:p>
        </p:txBody>
      </p:sp>
      <p:sp>
        <p:nvSpPr>
          <p:cNvPr id="2" name="TextBox 1"/>
          <p:cNvSpPr txBox="1"/>
          <p:nvPr/>
        </p:nvSpPr>
        <p:spPr>
          <a:xfrm>
            <a:off x="0" y="721217"/>
            <a:ext cx="12041945" cy="3600986"/>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 applications may require a GPIO pin for only a short time. When the application is finished with the pin, the application can release the pin back to the kernel. This is done by writing to the </a:t>
            </a:r>
            <a:r>
              <a:rPr lang="en-US" sz="2000" dirty="0" err="1"/>
              <a:t>unexport</a:t>
            </a:r>
            <a:r>
              <a:rPr lang="en-US" sz="2000" dirty="0"/>
              <a:t> pseudo file: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17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unexport</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After this command completes, the pseudo object gpio17 disappears from the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dirty="0"/>
              <a:t> directory.  This confirms that the GPIO is now being managed by the driver and makes it impossible for </a:t>
            </a:r>
            <a:r>
              <a:rPr lang="en-US" sz="2000" dirty="0" err="1"/>
              <a:t>userspace</a:t>
            </a:r>
            <a:r>
              <a:rPr lang="en-US" sz="2000" dirty="0"/>
              <a:t> programs to mess with it (except for direct register access).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8290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Once you have a file system object like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 </a:t>
            </a:r>
            <a:r>
              <a:rPr lang="en-US" sz="2000" dirty="0"/>
              <a:t>to work with, you can configure it and perform I/O.  The main objects that you’ll see are outlined in following Table. The ones normally used by shell programs are simply as follows: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direction</a:t>
            </a:r>
            <a:r>
              <a:rPr lang="en-US" sz="2000" dirty="0"/>
              <a:t>: 		To set the I/O direction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value</a:t>
            </a:r>
            <a:r>
              <a:rPr lang="en-US" sz="2000" dirty="0"/>
              <a:t>:	 	To read or write the I/O bit </a:t>
            </a:r>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active_low</a:t>
            </a:r>
            <a:r>
              <a:rPr lang="en-US" sz="2000" dirty="0"/>
              <a:t>: 	To alter the sense of logic</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144651" y="1553461"/>
            <a:ext cx="6047349" cy="5304539"/>
          </a:xfrm>
          <a:prstGeom prst="rect">
            <a:avLst/>
          </a:prstGeom>
        </p:spPr>
      </p:pic>
    </p:spTree>
    <p:extLst>
      <p:ext uri="{BB962C8B-B14F-4D97-AF65-F5344CB8AC3E}">
        <p14:creationId xmlns:p14="http://schemas.microsoft.com/office/powerpoint/2010/main" val="4094754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values used for direction are worth expanding 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a:t>
            </a:r>
            <a:r>
              <a:rPr lang="en-US" sz="2000" b="1" i="1" dirty="0">
                <a:solidFill>
                  <a:srgbClr val="0070C0"/>
                </a:solidFill>
                <a:latin typeface="Consolas" panose="020B0609020204030204" pitchFamily="49" charset="0"/>
                <a:cs typeface="Consolas" panose="020B0609020204030204" pitchFamily="49" charset="0"/>
              </a:rPr>
              <a:t>high</a:t>
            </a:r>
            <a:r>
              <a:rPr lang="en-US" sz="2000" dirty="0"/>
              <a:t> and </a:t>
            </a:r>
            <a:r>
              <a:rPr lang="en-US" sz="2000" b="1" i="1" dirty="0">
                <a:solidFill>
                  <a:srgbClr val="0070C0"/>
                </a:solidFill>
                <a:latin typeface="Consolas" panose="020B0609020204030204" pitchFamily="49" charset="0"/>
                <a:cs typeface="Consolas" panose="020B0609020204030204" pitchFamily="49" charset="0"/>
              </a:rPr>
              <a:t>low</a:t>
            </a:r>
            <a:r>
              <a:rPr lang="en-US" sz="2000" dirty="0"/>
              <a:t> options look like convenience frills, but they’re not. Consider configuring an </a:t>
            </a:r>
            <a:r>
              <a:rPr lang="en-US" sz="2000" b="1" i="1" dirty="0">
                <a:solidFill>
                  <a:srgbClr val="0070C0"/>
                </a:solidFill>
                <a:latin typeface="Consolas" panose="020B0609020204030204" pitchFamily="49" charset="0"/>
                <a:cs typeface="Consolas" panose="020B0609020204030204" pitchFamily="49" charset="0"/>
              </a:rPr>
              <a:t>output </a:t>
            </a:r>
            <a:r>
              <a:rPr lang="en-US" sz="2000" dirty="0"/>
              <a:t>and  setting it to </a:t>
            </a:r>
            <a:r>
              <a:rPr lang="en-US" sz="2000" b="1" i="1" dirty="0">
                <a:solidFill>
                  <a:srgbClr val="0070C0"/>
                </a:solidFill>
                <a:latin typeface="Consolas" panose="020B0609020204030204" pitchFamily="49" charset="0"/>
                <a:cs typeface="Consolas" panose="020B0609020204030204" pitchFamily="49" charset="0"/>
              </a:rPr>
              <a:t>1</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out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/gpio17/direction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1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/gpio17/value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70009" y="1168356"/>
            <a:ext cx="5514975" cy="1752600"/>
          </a:xfrm>
          <a:prstGeom prst="rect">
            <a:avLst/>
          </a:prstGeom>
        </p:spPr>
      </p:pic>
    </p:spTree>
    <p:extLst>
      <p:ext uri="{BB962C8B-B14F-4D97-AF65-F5344CB8AC3E}">
        <p14:creationId xmlns:p14="http://schemas.microsoft.com/office/powerpoint/2010/main" val="3120502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3231654"/>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 time will pass before the execution of the second command takes place to establish the correct output level. If the GPIO output state was previously left in a zero state, the GPIO 7 pin will reflect a 0 (low) until the second command completes. For electronic devices operating in nanosecond time frames, this can be a problem. </a:t>
            </a:r>
            <a:r>
              <a:rPr lang="en-US" sz="2400" b="1" dirty="0">
                <a:solidFill>
                  <a:srgbClr val="FF0000"/>
                </a:solidFill>
              </a:rPr>
              <a:t>To provide glitch-free configuration</a:t>
            </a:r>
            <a:r>
              <a:rPr lang="en-US" sz="2000" dirty="0"/>
              <a:t>, the following can be done instead: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high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/gpio7/direction</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This way, the driver takes the necessary steps to establish the correct output level prior to making the pin an output.</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6318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Tester </a:t>
            </a:r>
          </a:p>
        </p:txBody>
      </p:sp>
      <p:sp>
        <p:nvSpPr>
          <p:cNvPr id="2" name="TextBox 1"/>
          <p:cNvSpPr txBox="1"/>
          <p:nvPr/>
        </p:nvSpPr>
        <p:spPr>
          <a:xfrm>
            <a:off x="0" y="721217"/>
            <a:ext cx="12041945"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If you decided to build yourself a prototype board with the Raspberry Pi mounted on it, you may find this simple shell script useful for checking the wiring of the GPIO breakout clips. Or perhaps you just want to verify that the connection brought out to the breadboard is the correct one. Simply supply the GPIO pin number that you want to blink, on the command line: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GPIO="$1" </a:t>
            </a:r>
          </a:p>
          <a:p>
            <a:pPr lvl="1"/>
            <a:r>
              <a:rPr lang="en-US" sz="2000" b="1" i="1" dirty="0">
                <a:solidFill>
                  <a:srgbClr val="0070C0"/>
                </a:solidFill>
                <a:latin typeface="Consolas" panose="020B0609020204030204" pitchFamily="49" charset="0"/>
                <a:cs typeface="Consolas" panose="020B0609020204030204" pitchFamily="49" charset="0"/>
              </a:rPr>
              <a:t>SYS=/sys/class/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 </a:t>
            </a:r>
          </a:p>
          <a:p>
            <a:pPr lvl="1"/>
            <a:r>
              <a:rPr lang="en-US" sz="2000" b="1" i="1" dirty="0">
                <a:solidFill>
                  <a:srgbClr val="0070C0"/>
                </a:solidFill>
                <a:latin typeface="Consolas" panose="020B0609020204030204" pitchFamily="49" charset="0"/>
                <a:cs typeface="Consolas" panose="020B0609020204030204" pitchFamily="49" charset="0"/>
              </a:rPr>
              <a:t>DEV=/sys/class/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gpio$GPIO</a:t>
            </a:r>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if [ ! −d $DEV ] ; then    </a:t>
            </a:r>
          </a:p>
          <a:p>
            <a:pPr lvl="1"/>
            <a:r>
              <a:rPr lang="en-US" sz="2000" b="1" i="1" dirty="0">
                <a:solidFill>
                  <a:srgbClr val="0070C0"/>
                </a:solidFill>
                <a:latin typeface="Consolas" panose="020B0609020204030204" pitchFamily="49" charset="0"/>
                <a:cs typeface="Consolas" panose="020B0609020204030204" pitchFamily="49" charset="0"/>
              </a:rPr>
              <a:t>	# Make pin visible    </a:t>
            </a:r>
          </a:p>
          <a:p>
            <a:pPr lvl="2"/>
            <a:r>
              <a:rPr lang="en-US" sz="2000" b="1" i="1" dirty="0">
                <a:solidFill>
                  <a:srgbClr val="0070C0"/>
                </a:solidFill>
                <a:latin typeface="Consolas" panose="020B0609020204030204" pitchFamily="49" charset="0"/>
                <a:cs typeface="Consolas" panose="020B0609020204030204" pitchFamily="49" charset="0"/>
              </a:rPr>
              <a:t>echo $GPIO &gt;$SYS/export </a:t>
            </a:r>
          </a:p>
          <a:p>
            <a:pPr lvl="1"/>
            <a:r>
              <a:rPr lang="en-US" sz="2000" b="1" i="1" dirty="0">
                <a:solidFill>
                  <a:srgbClr val="0070C0"/>
                </a:solidFill>
                <a:latin typeface="Consolas" panose="020B0609020204030204" pitchFamily="49" charset="0"/>
                <a:cs typeface="Consolas" panose="020B0609020204030204" pitchFamily="49" charset="0"/>
              </a:rPr>
              <a:t>fi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Set pin to output </a:t>
            </a:r>
          </a:p>
          <a:p>
            <a:pPr lvl="1"/>
            <a:r>
              <a:rPr lang="en-US" sz="2000" b="1" i="1" dirty="0">
                <a:solidFill>
                  <a:srgbClr val="0070C0"/>
                </a:solidFill>
                <a:latin typeface="Consolas" panose="020B0609020204030204" pitchFamily="49" charset="0"/>
                <a:cs typeface="Consolas" panose="020B0609020204030204" pitchFamily="49" charset="0"/>
              </a:rPr>
              <a:t>echo out &gt;$DEV/direction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33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Tester </a:t>
            </a:r>
          </a:p>
        </p:txBody>
      </p:sp>
      <p:sp>
        <p:nvSpPr>
          <p:cNvPr id="2" name="TextBox 1"/>
          <p:cNvSpPr txBox="1"/>
          <p:nvPr/>
        </p:nvSpPr>
        <p:spPr>
          <a:xfrm>
            <a:off x="0" y="721217"/>
            <a:ext cx="12041945" cy="6247864"/>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function put() {    </a:t>
            </a:r>
          </a:p>
          <a:p>
            <a:pPr lvl="1"/>
            <a:r>
              <a:rPr lang="en-US" sz="2000" b="1" i="1" dirty="0">
                <a:solidFill>
                  <a:srgbClr val="0070C0"/>
                </a:solidFill>
                <a:latin typeface="Consolas" panose="020B0609020204030204" pitchFamily="49" charset="0"/>
                <a:cs typeface="Consolas" panose="020B0609020204030204" pitchFamily="49" charset="0"/>
              </a:rPr>
              <a:t>	# Set value of pin (1 or 0)    </a:t>
            </a:r>
          </a:p>
          <a:p>
            <a:pPr lvl="1"/>
            <a:r>
              <a:rPr lang="en-US" sz="2000" b="1" i="1" dirty="0">
                <a:solidFill>
                  <a:srgbClr val="0070C0"/>
                </a:solidFill>
                <a:latin typeface="Consolas" panose="020B0609020204030204" pitchFamily="49" charset="0"/>
                <a:cs typeface="Consolas" panose="020B0609020204030204" pitchFamily="49" charset="0"/>
              </a:rPr>
              <a:t>	echo $1 &gt;$DEV/value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 do    </a:t>
            </a:r>
          </a:p>
          <a:p>
            <a:pPr lvl="1"/>
            <a:r>
              <a:rPr lang="en-US" sz="2000" b="1" i="1" dirty="0">
                <a:solidFill>
                  <a:srgbClr val="0070C0"/>
                </a:solidFill>
                <a:latin typeface="Consolas" panose="020B0609020204030204" pitchFamily="49" charset="0"/>
                <a:cs typeface="Consolas" panose="020B0609020204030204" pitchFamily="49" charset="0"/>
              </a:rPr>
              <a:t>	put 1    </a:t>
            </a:r>
          </a:p>
          <a:p>
            <a:pPr lvl="1"/>
            <a:r>
              <a:rPr lang="en-US" sz="2000" b="1" i="1" dirty="0">
                <a:solidFill>
                  <a:srgbClr val="0070C0"/>
                </a:solidFill>
                <a:latin typeface="Consolas" panose="020B0609020204030204" pitchFamily="49" charset="0"/>
                <a:cs typeface="Consolas" panose="020B0609020204030204" pitchFamily="49" charset="0"/>
              </a:rPr>
              <a:t>	echo "GPIO $GPIO: on"    </a:t>
            </a:r>
          </a:p>
          <a:p>
            <a:pPr lvl="1"/>
            <a:r>
              <a:rPr lang="en-US" sz="2000" b="1" i="1" dirty="0">
                <a:solidFill>
                  <a:srgbClr val="0070C0"/>
                </a:solidFill>
                <a:latin typeface="Consolas" panose="020B0609020204030204" pitchFamily="49" charset="0"/>
                <a:cs typeface="Consolas" panose="020B0609020204030204" pitchFamily="49" charset="0"/>
              </a:rPr>
              <a:t>	sleep 1    </a:t>
            </a:r>
          </a:p>
          <a:p>
            <a:pPr lvl="1"/>
            <a:r>
              <a:rPr lang="en-US" sz="2000" b="1" i="1" dirty="0">
                <a:solidFill>
                  <a:srgbClr val="0070C0"/>
                </a:solidFill>
                <a:latin typeface="Consolas" panose="020B0609020204030204" pitchFamily="49" charset="0"/>
                <a:cs typeface="Consolas" panose="020B0609020204030204" pitchFamily="49" charset="0"/>
              </a:rPr>
              <a:t>	put 0    </a:t>
            </a:r>
          </a:p>
          <a:p>
            <a:pPr lvl="1"/>
            <a:r>
              <a:rPr lang="en-US" sz="2000" b="1" i="1" dirty="0">
                <a:solidFill>
                  <a:srgbClr val="0070C0"/>
                </a:solidFill>
                <a:latin typeface="Consolas" panose="020B0609020204030204" pitchFamily="49" charset="0"/>
                <a:cs typeface="Consolas" panose="020B0609020204030204" pitchFamily="49" charset="0"/>
              </a:rPr>
              <a:t>	echo "GPIO $GPIO: off $(date)"    </a:t>
            </a:r>
          </a:p>
          <a:p>
            <a:pPr lvl="1"/>
            <a:r>
              <a:rPr lang="en-US" sz="2000" b="1" i="1" dirty="0">
                <a:solidFill>
                  <a:srgbClr val="0070C0"/>
                </a:solidFill>
                <a:latin typeface="Consolas" panose="020B0609020204030204" pitchFamily="49" charset="0"/>
                <a:cs typeface="Consolas" panose="020B0609020204030204" pitchFamily="49" charset="0"/>
              </a:rPr>
              <a:t>	sleep 1 </a:t>
            </a:r>
          </a:p>
          <a:p>
            <a:pPr lvl="1"/>
            <a:r>
              <a:rPr lang="en-US" sz="2000" b="1" i="1" dirty="0">
                <a:solidFill>
                  <a:srgbClr val="0070C0"/>
                </a:solidFill>
                <a:latin typeface="Consolas" panose="020B0609020204030204" pitchFamily="49" charset="0"/>
                <a:cs typeface="Consolas" panose="020B0609020204030204" pitchFamily="49" charset="0"/>
              </a:rPr>
              <a:t>done </a:t>
            </a:r>
          </a:p>
          <a:p>
            <a:pPr lvl="1"/>
            <a:r>
              <a:rPr lang="en-US" sz="2000" b="1" i="1" dirty="0">
                <a:solidFill>
                  <a:srgbClr val="0070C0"/>
                </a:solidFill>
                <a:latin typeface="Consolas" panose="020B0609020204030204" pitchFamily="49" charset="0"/>
                <a:cs typeface="Consolas" panose="020B0609020204030204" pitchFamily="49" charset="0"/>
              </a:rPr>
              <a:t># End </a:t>
            </a:r>
          </a:p>
          <a:p>
            <a:pPr lvl="1"/>
            <a:endParaRPr lang="en-US" sz="2000" dirty="0"/>
          </a:p>
          <a:p>
            <a:pPr lvl="1"/>
            <a:r>
              <a:rPr lang="en-US" sz="2000" dirty="0"/>
              <a:t>When testing with an LED and alligator clip lead, ground yourself to the ground pin first (or better still, a good ground like a water tap). Static electricity can be especially bad in the winter months. It not only can cause your Pi to reset but also can inflict internal damage. After discharging yourself to the ground pin, apply the lead and allow time enough for 1-second-on and 1-second-off events.</a:t>
            </a:r>
          </a:p>
          <a:p>
            <a:pPr lvl="1"/>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7719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Input Test </a:t>
            </a:r>
          </a:p>
        </p:txBody>
      </p:sp>
      <p:sp>
        <p:nvSpPr>
          <p:cNvPr id="2" name="TextBox 1"/>
          <p:cNvSpPr txBox="1"/>
          <p:nvPr/>
        </p:nvSpPr>
        <p:spPr>
          <a:xfrm>
            <a:off x="0" y="721217"/>
            <a:ext cx="12041945" cy="4708981"/>
          </a:xfrm>
          <a:prstGeom prst="rect">
            <a:avLst/>
          </a:prstGeom>
          <a:noFill/>
        </p:spPr>
        <p:txBody>
          <a:bodyPr wrap="square" rtlCol="0">
            <a:spAutoFit/>
          </a:bodyPr>
          <a:lstStyle/>
          <a:p>
            <a:pPr lvl="1"/>
            <a:r>
              <a:rPr lang="en-US" sz="2000" dirty="0"/>
              <a:t>To test out the GPIO input capability, a simple script is presented next</a:t>
            </a:r>
          </a:p>
          <a:p>
            <a:pPr lvl="1"/>
            <a:r>
              <a:rPr lang="en-US" sz="2000" dirty="0"/>
              <a:t> By default, it assumes 0 for the active low setting, meaning that normal logic applies to the input values. If, on the other hand, a 1 is used, inverted logic will be applied. Using the script named input, apply one of the following commands to start it (^C to end it): </a:t>
            </a:r>
          </a:p>
          <a:p>
            <a:pPr lvl="1"/>
            <a:r>
              <a:rPr lang="en-US" sz="2000" dirty="0"/>
              <a:t> </a:t>
            </a:r>
          </a:p>
          <a:p>
            <a:pPr lvl="1"/>
            <a:r>
              <a:rPr lang="en-US" sz="2000" b="1" i="1" dirty="0">
                <a:solidFill>
                  <a:srgbClr val="0070C0"/>
                </a:solidFill>
                <a:latin typeface="Consolas" panose="020B0609020204030204" pitchFamily="49" charset="0"/>
                <a:cs typeface="Consolas" panose="020B0609020204030204" pitchFamily="49" charset="0"/>
              </a:rPr>
              <a:t># ./input 0</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dirty="0"/>
              <a:t>The script, of course, can be modified, but as listed, it reads an input on GPIO 4  and presents what it has read to GPIO 18 .</a:t>
            </a:r>
          </a:p>
          <a:p>
            <a:pPr lvl="1"/>
            <a:r>
              <a:rPr lang="en-US" sz="2000" dirty="0"/>
              <a:t>It additionally reports what has been read to standard output. If the output (GPIO 18) is wired to an LED, the input status will be visible in the LED . </a:t>
            </a:r>
          </a:p>
          <a:p>
            <a:pPr lvl="1"/>
            <a:endParaRPr lang="en-US" sz="2000" dirty="0"/>
          </a:p>
          <a:p>
            <a:pPr lvl="1"/>
            <a:r>
              <a:rPr lang="en-US" sz="2000" dirty="0"/>
              <a:t>The script has its limitations, one of which is that the </a:t>
            </a:r>
            <a:r>
              <a:rPr lang="en-US" sz="2000" b="1" i="1" dirty="0">
                <a:solidFill>
                  <a:srgbClr val="0070C0"/>
                </a:solidFill>
                <a:latin typeface="Consolas" panose="020B0609020204030204" pitchFamily="49" charset="0"/>
                <a:cs typeface="Consolas" panose="020B0609020204030204" pitchFamily="49" charset="0"/>
              </a:rPr>
              <a:t>sleep(1)</a:t>
            </a:r>
            <a:r>
              <a:rPr lang="en-US" sz="2000" dirty="0"/>
              <a:t> command is used. This causes it to have a somewhat sluggish response. If you don’t like that, you can comment out the else and sleep commands. As a consequence, it will hog the CPU, however, but be more responsive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148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Input Test </a:t>
            </a:r>
          </a:p>
        </p:txBody>
      </p:sp>
      <p:sp>
        <p:nvSpPr>
          <p:cNvPr id="2" name="TextBox 1"/>
          <p:cNvSpPr txBox="1"/>
          <p:nvPr/>
        </p:nvSpPr>
        <p:spPr>
          <a:xfrm>
            <a:off x="0" y="721217"/>
            <a:ext cx="12041945" cy="5632311"/>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#!/bin/bash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INP=4        # Read from GPIO 4  </a:t>
            </a:r>
          </a:p>
          <a:p>
            <a:pPr lvl="1"/>
            <a:r>
              <a:rPr lang="en-US" sz="2000" b="1" i="1" dirty="0">
                <a:solidFill>
                  <a:srgbClr val="0070C0"/>
                </a:solidFill>
                <a:latin typeface="Consolas" panose="020B0609020204030204" pitchFamily="49" charset="0"/>
                <a:cs typeface="Consolas" panose="020B0609020204030204" pitchFamily="49" charset="0"/>
              </a:rPr>
              <a:t>OUT=18      # Write t o GPIO 18</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set −</a:t>
            </a:r>
            <a:r>
              <a:rPr lang="en-US" sz="2000" b="1" i="1" dirty="0" err="1">
                <a:solidFill>
                  <a:srgbClr val="0070C0"/>
                </a:solidFill>
                <a:latin typeface="Consolas" panose="020B0609020204030204" pitchFamily="49" charset="0"/>
                <a:cs typeface="Consolas" panose="020B0609020204030204" pitchFamily="49" charset="0"/>
              </a:rPr>
              <a:t>eu</a:t>
            </a:r>
            <a:r>
              <a:rPr lang="en-US" sz="2000" b="1" i="1" dirty="0">
                <a:solidFill>
                  <a:srgbClr val="0070C0"/>
                </a:solidFill>
                <a:latin typeface="Consolas" panose="020B0609020204030204" pitchFamily="49" charset="0"/>
                <a:cs typeface="Consolas" panose="020B0609020204030204" pitchFamily="49" charset="0"/>
              </a:rPr>
              <a:t> </a:t>
            </a:r>
          </a:p>
          <a:p>
            <a:pPr lvl="1"/>
            <a:r>
              <a:rPr lang="en-US" sz="2000" b="1" i="1" dirty="0">
                <a:solidFill>
                  <a:srgbClr val="0070C0"/>
                </a:solidFill>
                <a:latin typeface="Consolas" panose="020B0609020204030204" pitchFamily="49" charset="0"/>
                <a:cs typeface="Consolas" panose="020B0609020204030204" pitchFamily="49" charset="0"/>
              </a:rPr>
              <a:t>trap "</a:t>
            </a:r>
            <a:r>
              <a:rPr lang="en-US" sz="2000" b="1" i="1" dirty="0" err="1">
                <a:solidFill>
                  <a:srgbClr val="0070C0"/>
                </a:solidFill>
                <a:latin typeface="Consolas" panose="020B0609020204030204" pitchFamily="49" charset="0"/>
                <a:cs typeface="Consolas" panose="020B0609020204030204" pitchFamily="49" charset="0"/>
              </a:rPr>
              <a:t>close_all</a:t>
            </a:r>
            <a:r>
              <a:rPr lang="en-US" sz="2000" b="1" i="1" dirty="0">
                <a:solidFill>
                  <a:srgbClr val="0070C0"/>
                </a:solidFill>
                <a:latin typeface="Consolas" panose="020B0609020204030204" pitchFamily="49" charset="0"/>
                <a:cs typeface="Consolas" panose="020B0609020204030204" pitchFamily="49" charset="0"/>
              </a:rPr>
              <a:t>" 0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close_all</a:t>
            </a:r>
            <a:r>
              <a:rPr lang="en-US" sz="2000" b="1" i="1" dirty="0">
                <a:solidFill>
                  <a:srgbClr val="0070C0"/>
                </a:solidFill>
                <a:latin typeface="Consolas" panose="020B0609020204030204" pitchFamily="49" charset="0"/>
                <a:cs typeface="Consolas" panose="020B0609020204030204" pitchFamily="49" charset="0"/>
              </a:rPr>
              <a:t>() {  </a:t>
            </a:r>
          </a:p>
          <a:p>
            <a:pPr lvl="1"/>
            <a:r>
              <a:rPr lang="en-US" sz="2000" b="1" i="1" dirty="0">
                <a:solidFill>
                  <a:srgbClr val="0070C0"/>
                </a:solidFill>
                <a:latin typeface="Consolas" panose="020B0609020204030204" pitchFamily="49" charset="0"/>
                <a:cs typeface="Consolas" panose="020B0609020204030204" pitchFamily="49" charset="0"/>
              </a:rPr>
              <a:t>	close $INP  </a:t>
            </a:r>
          </a:p>
          <a:p>
            <a:pPr lvl="1"/>
            <a:r>
              <a:rPr lang="en-US" sz="2000" b="1" i="1" dirty="0">
                <a:solidFill>
                  <a:srgbClr val="0070C0"/>
                </a:solidFill>
                <a:latin typeface="Consolas" panose="020B0609020204030204" pitchFamily="49" charset="0"/>
                <a:cs typeface="Consolas" panose="020B0609020204030204" pitchFamily="49" charset="0"/>
              </a:rPr>
              <a:t>	close $OUT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open() { # pin direction  </a:t>
            </a:r>
          </a:p>
          <a:p>
            <a:pPr lvl="1"/>
            <a:r>
              <a:rPr lang="en-US" sz="2000" b="1" i="1" dirty="0">
                <a:solidFill>
                  <a:srgbClr val="0070C0"/>
                </a:solidFill>
                <a:latin typeface="Consolas" panose="020B0609020204030204" pitchFamily="49" charset="0"/>
                <a:cs typeface="Consolas" panose="020B0609020204030204" pitchFamily="49" charset="0"/>
              </a:rPr>
              <a:t>	dev=$SYS/gpio$1  </a:t>
            </a:r>
          </a:p>
          <a:p>
            <a:pPr lvl="1"/>
            <a:r>
              <a:rPr lang="en-US" sz="2000" b="1" i="1" dirty="0">
                <a:solidFill>
                  <a:srgbClr val="0070C0"/>
                </a:solidFill>
                <a:latin typeface="Consolas" panose="020B0609020204030204" pitchFamily="49" charset="0"/>
                <a:cs typeface="Consolas" panose="020B0609020204030204" pitchFamily="49" charset="0"/>
              </a:rPr>
              <a:t>	if [ ! −d $dev ] ; then    </a:t>
            </a:r>
          </a:p>
          <a:p>
            <a:pPr lvl="1"/>
            <a:r>
              <a:rPr lang="en-US" sz="2000" b="1" i="1" dirty="0">
                <a:solidFill>
                  <a:srgbClr val="0070C0"/>
                </a:solidFill>
                <a:latin typeface="Consolas" panose="020B0609020204030204" pitchFamily="49" charset="0"/>
                <a:cs typeface="Consolas" panose="020B0609020204030204" pitchFamily="49" charset="0"/>
              </a:rPr>
              <a:t>		echo $1 &gt;$SYS/export  </a:t>
            </a:r>
          </a:p>
          <a:p>
            <a:pPr lvl="1"/>
            <a:r>
              <a:rPr lang="en-US" sz="2000" b="1" i="1" dirty="0">
                <a:solidFill>
                  <a:srgbClr val="0070C0"/>
                </a:solidFill>
                <a:latin typeface="Consolas" panose="020B0609020204030204" pitchFamily="49" charset="0"/>
                <a:cs typeface="Consolas" panose="020B0609020204030204" pitchFamily="49" charset="0"/>
              </a:rPr>
              <a:t>	fi</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346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sp>
        <p:nvSpPr>
          <p:cNvPr id="2" name="TextBox 1"/>
          <p:cNvSpPr txBox="1"/>
          <p:nvPr/>
        </p:nvSpPr>
        <p:spPr>
          <a:xfrm>
            <a:off x="291547" y="884069"/>
            <a:ext cx="11357113" cy="4647426"/>
          </a:xfrm>
          <a:prstGeom prst="rect">
            <a:avLst/>
          </a:prstGeom>
          <a:noFill/>
        </p:spPr>
        <p:txBody>
          <a:bodyPr wrap="square" rtlCol="0">
            <a:spAutoFit/>
          </a:bodyPr>
          <a:lstStyle/>
          <a:p>
            <a:pPr marL="342900" indent="-342900">
              <a:buFont typeface="Arial" panose="020B0604020202020204" pitchFamily="34" charset="0"/>
              <a:buChar char="•"/>
            </a:pPr>
            <a:r>
              <a:rPr lang="en-US" sz="2000" dirty="0"/>
              <a:t>At the top of the connector, there are 3.3V and 5V power supplies. </a:t>
            </a:r>
            <a:r>
              <a:rPr lang="en-US" sz="2400" b="1" dirty="0">
                <a:solidFill>
                  <a:srgbClr val="FF0000"/>
                </a:solidFill>
              </a:rPr>
              <a:t>The GPIO uses 3.3V for all inputs and outputs</a:t>
            </a:r>
            <a:r>
              <a:rPr lang="en-US" sz="2000" dirty="0"/>
              <a:t>. </a:t>
            </a:r>
            <a:r>
              <a:rPr lang="en-US" sz="2400" b="1" dirty="0">
                <a:solidFill>
                  <a:srgbClr val="FF0000"/>
                </a:solidFill>
              </a:rPr>
              <a:t>Any pin with a number next to it can act as a GPIO pin</a:t>
            </a:r>
            <a:r>
              <a:rPr lang="en-US" sz="2000" dirty="0"/>
              <a:t>. Those that have another name after them also have some other special purpose, so 14 TXD and 15 RXD are the transmit and receive pins of the serial interface. SDA and SCL form the I2C interface, and MOSI, MISO, and SCKL from the SPI interface.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b="1" dirty="0">
                <a:solidFill>
                  <a:srgbClr val="FF0000"/>
                </a:solidFill>
              </a:rPr>
              <a:t>A GPIO pin can be used as either a digital input or a digital output</a:t>
            </a:r>
            <a:r>
              <a:rPr lang="en-US" sz="2000" dirty="0"/>
              <a:t>, and both operate at 3.3V. Unlike the Arduino, </a:t>
            </a:r>
            <a:r>
              <a:rPr lang="en-US" sz="2400" b="1" dirty="0">
                <a:solidFill>
                  <a:srgbClr val="FF0000"/>
                </a:solidFill>
              </a:rPr>
              <a:t>the Raspberry Pi does not have any analog inputs</a:t>
            </a:r>
            <a:r>
              <a:rPr lang="en-US" sz="2000" dirty="0"/>
              <a:t>. For that you must use an external analog-to-digital converter (ADC) or connect the Pi to an interface board (like the </a:t>
            </a:r>
            <a:r>
              <a:rPr lang="en-US" sz="2000" dirty="0" err="1"/>
              <a:t>Gertboard</a:t>
            </a:r>
            <a:r>
              <a:rPr lang="en-US" sz="2000" dirty="0"/>
              <a:t>) or to an Arduino or an </a:t>
            </a:r>
            <a:r>
              <a:rPr lang="en-US" sz="2000" dirty="0" err="1"/>
              <a:t>aLaMode</a:t>
            </a:r>
            <a:r>
              <a:rPr lang="en-US" sz="2000" dirty="0"/>
              <a:t> board, as discussed in future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602484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Input Test </a:t>
            </a:r>
          </a:p>
        </p:txBody>
      </p:sp>
      <p:sp>
        <p:nvSpPr>
          <p:cNvPr id="2" name="TextBox 1"/>
          <p:cNvSpPr txBox="1"/>
          <p:nvPr/>
        </p:nvSpPr>
        <p:spPr>
          <a:xfrm>
            <a:off x="0" y="721217"/>
            <a:ext cx="12041945" cy="5016758"/>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	echo $2 &gt;$dev/direction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close() { # pin  </a:t>
            </a:r>
          </a:p>
          <a:p>
            <a:pPr lvl="1"/>
            <a:r>
              <a:rPr lang="en-US" sz="2000" b="1" i="1" dirty="0">
                <a:solidFill>
                  <a:srgbClr val="0070C0"/>
                </a:solidFill>
                <a:latin typeface="Consolas" panose="020B0609020204030204" pitchFamily="49" charset="0"/>
                <a:cs typeface="Consolas" panose="020B0609020204030204" pitchFamily="49" charset="0"/>
              </a:rPr>
              <a:t>	echo $1 &gt;$SYS/</a:t>
            </a:r>
            <a:r>
              <a:rPr lang="en-US" sz="2000" b="1" i="1" dirty="0" err="1">
                <a:solidFill>
                  <a:srgbClr val="0070C0"/>
                </a:solidFill>
                <a:latin typeface="Consolas" panose="020B0609020204030204" pitchFamily="49" charset="0"/>
                <a:cs typeface="Consolas" panose="020B0609020204030204" pitchFamily="49" charset="0"/>
              </a:rPr>
              <a:t>unexport</a:t>
            </a:r>
            <a:r>
              <a:rPr lang="en-US" sz="2000" b="1" i="1" dirty="0">
                <a:solidFill>
                  <a:srgbClr val="0070C0"/>
                </a:solidFill>
                <a:latin typeface="Consolas" panose="020B0609020204030204" pitchFamily="49" charset="0"/>
                <a:cs typeface="Consolas" panose="020B0609020204030204" pitchFamily="49" charset="0"/>
              </a:rPr>
              <a:t>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put() { # pin value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a:solidFill>
                  <a:srgbClr val="0070C0"/>
                </a:solidFill>
                <a:latin typeface="Consolas" panose="020B0609020204030204" pitchFamily="49" charset="0"/>
                <a:cs typeface="Consolas" panose="020B0609020204030204" pitchFamily="49" charset="0"/>
              </a:rPr>
              <a:t>echo !$</a:t>
            </a:r>
            <a:r>
              <a:rPr lang="en-US" sz="2000" b="1" i="1" dirty="0">
                <a:solidFill>
                  <a:srgbClr val="0070C0"/>
                </a:solidFill>
                <a:latin typeface="Consolas" panose="020B0609020204030204" pitchFamily="49" charset="0"/>
                <a:cs typeface="Consolas" panose="020B0609020204030204" pitchFamily="49" charset="0"/>
              </a:rPr>
              <a:t>2 &gt;$SYS/gpio$1/value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get() { # pin  </a:t>
            </a:r>
          </a:p>
          <a:p>
            <a:pPr lvl="1"/>
            <a:r>
              <a:rPr lang="en-US" sz="2000" b="1" i="1" dirty="0">
                <a:solidFill>
                  <a:srgbClr val="0070C0"/>
                </a:solidFill>
                <a:latin typeface="Consolas" panose="020B0609020204030204" pitchFamily="49" charset="0"/>
                <a:cs typeface="Consolas" panose="020B0609020204030204" pitchFamily="49" charset="0"/>
              </a:rPr>
              <a:t>	read BIT &lt;$SYS/gpio$1/value  </a:t>
            </a:r>
          </a:p>
          <a:p>
            <a:pPr lvl="1"/>
            <a:r>
              <a:rPr lang="en-US" sz="2000" b="1" i="1" dirty="0">
                <a:solidFill>
                  <a:srgbClr val="0070C0"/>
                </a:solidFill>
                <a:latin typeface="Consolas" panose="020B0609020204030204" pitchFamily="49" charset="0"/>
                <a:cs typeface="Consolas" panose="020B0609020204030204" pitchFamily="49" charset="0"/>
              </a:rPr>
              <a:t>	echo $BIT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99223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Input Test </a:t>
            </a:r>
          </a:p>
        </p:txBody>
      </p:sp>
      <p:sp>
        <p:nvSpPr>
          <p:cNvPr id="2" name="TextBox 1"/>
          <p:cNvSpPr txBox="1"/>
          <p:nvPr/>
        </p:nvSpPr>
        <p:spPr>
          <a:xfrm>
            <a:off x="0" y="721217"/>
            <a:ext cx="12041945" cy="5940088"/>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count=0 </a:t>
            </a:r>
          </a:p>
          <a:p>
            <a:pPr lvl="1"/>
            <a:r>
              <a:rPr lang="en-US" sz="2000" b="1" i="1" dirty="0">
                <a:solidFill>
                  <a:srgbClr val="0070C0"/>
                </a:solidFill>
                <a:latin typeface="Consolas" panose="020B0609020204030204" pitchFamily="49" charset="0"/>
                <a:cs typeface="Consolas" panose="020B0609020204030204" pitchFamily="49" charset="0"/>
              </a:rPr>
              <a:t>SYS=/sys/class/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 </a:t>
            </a:r>
          </a:p>
          <a:p>
            <a:pPr lvl="1"/>
            <a:r>
              <a:rPr lang="en-US" sz="2000" b="1" i="1" dirty="0">
                <a:solidFill>
                  <a:srgbClr val="0070C0"/>
                </a:solidFill>
                <a:latin typeface="Consolas" panose="020B0609020204030204" pitchFamily="49" charset="0"/>
                <a:cs typeface="Consolas" panose="020B0609020204030204" pitchFamily="49" charset="0"/>
              </a:rPr>
              <a:t>open $INP in </a:t>
            </a:r>
          </a:p>
          <a:p>
            <a:pPr lvl="1"/>
            <a:r>
              <a:rPr lang="en-US" sz="2000" b="1" i="1" dirty="0">
                <a:solidFill>
                  <a:srgbClr val="0070C0"/>
                </a:solidFill>
                <a:latin typeface="Consolas" panose="020B0609020204030204" pitchFamily="49" charset="0"/>
                <a:cs typeface="Consolas" panose="020B0609020204030204" pitchFamily="49" charset="0"/>
              </a:rPr>
              <a:t>open $OUT </a:t>
            </a:r>
            <a:r>
              <a:rPr lang="en-US" sz="2000" b="1" i="1" dirty="0" err="1">
                <a:solidFill>
                  <a:srgbClr val="0070C0"/>
                </a:solidFill>
                <a:latin typeface="Consolas" panose="020B0609020204030204" pitchFamily="49" charset="0"/>
                <a:cs typeface="Consolas" panose="020B0609020204030204" pitchFamily="49" charset="0"/>
              </a:rPr>
              <a:t>out</a:t>
            </a:r>
            <a:r>
              <a:rPr lang="en-US" sz="2000" b="1" i="1" dirty="0">
                <a:solidFill>
                  <a:srgbClr val="0070C0"/>
                </a:solidFill>
                <a:latin typeface="Consolas" panose="020B0609020204030204" pitchFamily="49" charset="0"/>
                <a:cs typeface="Consolas" panose="020B0609020204030204" pitchFamily="49" charset="0"/>
              </a:rPr>
              <a:t> </a:t>
            </a:r>
          </a:p>
          <a:p>
            <a:pPr lvl="1"/>
            <a:r>
              <a:rPr lang="en-US" sz="2000" b="1" i="1" dirty="0">
                <a:solidFill>
                  <a:srgbClr val="0070C0"/>
                </a:solidFill>
                <a:latin typeface="Consolas" panose="020B0609020204030204" pitchFamily="49" charset="0"/>
                <a:cs typeface="Consolas" panose="020B0609020204030204" pitchFamily="49" charset="0"/>
              </a:rPr>
              <a:t>put $OUT 1 </a:t>
            </a:r>
          </a:p>
          <a:p>
            <a:pPr lvl="1"/>
            <a:r>
              <a:rPr lang="en-US" sz="2000" b="1" i="1" dirty="0">
                <a:solidFill>
                  <a:srgbClr val="0070C0"/>
                </a:solidFill>
                <a:latin typeface="Consolas" panose="020B0609020204030204" pitchFamily="49" charset="0"/>
                <a:cs typeface="Consolas" panose="020B0609020204030204" pitchFamily="49" charset="0"/>
              </a:rPr>
              <a:t>LBIT=2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 do  </a:t>
            </a:r>
          </a:p>
          <a:p>
            <a:pPr lvl="1"/>
            <a:r>
              <a:rPr lang="en-US" sz="2000" b="1" i="1" dirty="0">
                <a:solidFill>
                  <a:srgbClr val="0070C0"/>
                </a:solidFill>
                <a:latin typeface="Consolas" panose="020B0609020204030204" pitchFamily="49" charset="0"/>
                <a:cs typeface="Consolas" panose="020B0609020204030204" pitchFamily="49" charset="0"/>
              </a:rPr>
              <a:t>	RBIT=$(get $INP)  </a:t>
            </a:r>
          </a:p>
          <a:p>
            <a:pPr lvl="1"/>
            <a:r>
              <a:rPr lang="en-US" sz="2000" b="1" i="1" dirty="0">
                <a:solidFill>
                  <a:srgbClr val="0070C0"/>
                </a:solidFill>
                <a:latin typeface="Consolas" panose="020B0609020204030204" pitchFamily="49" charset="0"/>
                <a:cs typeface="Consolas" panose="020B0609020204030204" pitchFamily="49" charset="0"/>
              </a:rPr>
              <a:t>	if [ $RBIT −ne $LBIT ] ; then    </a:t>
            </a:r>
          </a:p>
          <a:p>
            <a:pPr lvl="1"/>
            <a:r>
              <a:rPr lang="en-US" sz="2000" b="1" i="1" dirty="0">
                <a:solidFill>
                  <a:srgbClr val="0070C0"/>
                </a:solidFill>
                <a:latin typeface="Consolas" panose="020B0609020204030204" pitchFamily="49" charset="0"/>
                <a:cs typeface="Consolas" panose="020B0609020204030204" pitchFamily="49" charset="0"/>
              </a:rPr>
              <a:t>		put $OUT $RBIT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printf</a:t>
            </a:r>
            <a:r>
              <a:rPr lang="en-US" sz="2000" b="1" i="1" dirty="0">
                <a:solidFill>
                  <a:srgbClr val="0070C0"/>
                </a:solidFill>
                <a:latin typeface="Consolas" panose="020B0609020204030204" pitchFamily="49" charset="0"/>
                <a:cs typeface="Consolas" panose="020B0609020204030204" pitchFamily="49" charset="0"/>
              </a:rPr>
              <a:t> "%04d Status : %d\n" $count $RBIT    </a:t>
            </a:r>
          </a:p>
          <a:p>
            <a:pPr lvl="1"/>
            <a:r>
              <a:rPr lang="en-US" sz="2000" b="1" i="1" dirty="0">
                <a:solidFill>
                  <a:srgbClr val="0070C0"/>
                </a:solidFill>
                <a:latin typeface="Consolas" panose="020B0609020204030204" pitchFamily="49" charset="0"/>
                <a:cs typeface="Consolas" panose="020B0609020204030204" pitchFamily="49" charset="0"/>
              </a:rPr>
              <a:t>		LBIT=$RBIT    </a:t>
            </a:r>
          </a:p>
          <a:p>
            <a:pPr lvl="1"/>
            <a:r>
              <a:rPr lang="en-US" sz="2000" b="1" i="1" dirty="0">
                <a:solidFill>
                  <a:srgbClr val="0070C0"/>
                </a:solidFill>
                <a:latin typeface="Consolas" panose="020B0609020204030204" pitchFamily="49" charset="0"/>
                <a:cs typeface="Consolas" panose="020B0609020204030204" pitchFamily="49" charset="0"/>
              </a:rPr>
              <a:t>		let count=count+1  </a:t>
            </a:r>
          </a:p>
          <a:p>
            <a:pPr lvl="1"/>
            <a:r>
              <a:rPr lang="en-US" sz="2000" b="1" i="1" dirty="0">
                <a:solidFill>
                  <a:srgbClr val="0070C0"/>
                </a:solidFill>
                <a:latin typeface="Consolas" panose="020B0609020204030204" pitchFamily="49" charset="0"/>
                <a:cs typeface="Consolas" panose="020B0609020204030204" pitchFamily="49" charset="0"/>
              </a:rPr>
              <a:t>	else    </a:t>
            </a:r>
          </a:p>
          <a:p>
            <a:pPr lvl="1"/>
            <a:r>
              <a:rPr lang="en-US" sz="2000" b="1" i="1" dirty="0">
                <a:solidFill>
                  <a:srgbClr val="0070C0"/>
                </a:solidFill>
                <a:latin typeface="Consolas" panose="020B0609020204030204" pitchFamily="49" charset="0"/>
                <a:cs typeface="Consolas" panose="020B0609020204030204" pitchFamily="49" charset="0"/>
              </a:rPr>
              <a:t>		sleep 1  </a:t>
            </a:r>
          </a:p>
          <a:p>
            <a:pPr lvl="1"/>
            <a:r>
              <a:rPr lang="en-US" sz="2000" b="1" i="1" dirty="0">
                <a:solidFill>
                  <a:srgbClr val="0070C0"/>
                </a:solidFill>
                <a:latin typeface="Consolas" panose="020B0609020204030204" pitchFamily="49" charset="0"/>
                <a:cs typeface="Consolas" panose="020B0609020204030204" pitchFamily="49" charset="0"/>
              </a:rPr>
              <a:t>	fi </a:t>
            </a:r>
          </a:p>
          <a:p>
            <a:pPr lvl="1"/>
            <a:r>
              <a:rPr lang="en-US" sz="2000" b="1" i="1" dirty="0">
                <a:solidFill>
                  <a:srgbClr val="0070C0"/>
                </a:solidFill>
                <a:latin typeface="Consolas" panose="020B0609020204030204" pitchFamily="49" charset="0"/>
                <a:cs typeface="Consolas" panose="020B0609020204030204" pitchFamily="49" charset="0"/>
              </a:rPr>
              <a:t>done </a:t>
            </a:r>
          </a:p>
          <a:p>
            <a:pPr lvl="1"/>
            <a:r>
              <a:rPr lang="en-US" sz="2000" b="1" i="1" dirty="0">
                <a:solidFill>
                  <a:srgbClr val="0070C0"/>
                </a:solidFill>
                <a:latin typeface="Consolas" panose="020B0609020204030204" pitchFamily="49" charset="0"/>
                <a:cs typeface="Consolas" panose="020B0609020204030204" pitchFamily="49" charset="0"/>
              </a:rPr>
              <a:t># End</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2523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Using a Breadboard with Jumper Leads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798670" y="755339"/>
            <a:ext cx="8594657" cy="6102661"/>
          </a:xfrm>
          <a:prstGeom prst="rect">
            <a:avLst/>
          </a:prstGeom>
        </p:spPr>
      </p:pic>
    </p:spTree>
    <p:extLst>
      <p:ext uri="{BB962C8B-B14F-4D97-AF65-F5344CB8AC3E}">
        <p14:creationId xmlns:p14="http://schemas.microsoft.com/office/powerpoint/2010/main" val="3694613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Breadboard with a Pi Cobbler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590675" y="838200"/>
            <a:ext cx="9010650" cy="6019800"/>
          </a:xfrm>
          <a:prstGeom prst="rect">
            <a:avLst/>
          </a:prstGeom>
        </p:spPr>
      </p:pic>
    </p:spTree>
    <p:extLst>
      <p:ext uri="{BB962C8B-B14F-4D97-AF65-F5344CB8AC3E}">
        <p14:creationId xmlns:p14="http://schemas.microsoft.com/office/powerpoint/2010/main" val="1055100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Getting Started with a </a:t>
            </a:r>
            <a:r>
              <a:rPr lang="en-US" dirty="0" err="1"/>
              <a:t>PiFace</a:t>
            </a:r>
            <a:r>
              <a:rPr lang="en-US" dirty="0"/>
              <a:t> Digital Interface Board</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762125" y="721216"/>
            <a:ext cx="8667750" cy="6136783"/>
          </a:xfrm>
          <a:prstGeom prst="rect">
            <a:avLst/>
          </a:prstGeom>
        </p:spPr>
      </p:pic>
    </p:spTree>
    <p:extLst>
      <p:ext uri="{BB962C8B-B14F-4D97-AF65-F5344CB8AC3E}">
        <p14:creationId xmlns:p14="http://schemas.microsoft.com/office/powerpoint/2010/main" val="900894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Getting Started with a </a:t>
            </a:r>
            <a:r>
              <a:rPr lang="en-US" dirty="0" err="1"/>
              <a:t>Gertboard</a:t>
            </a:r>
            <a:r>
              <a:rPr lang="en-US" dirty="0"/>
              <a:t>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928812" y="721217"/>
            <a:ext cx="8334375" cy="6136783"/>
          </a:xfrm>
          <a:prstGeom prst="rect">
            <a:avLst/>
          </a:prstGeom>
        </p:spPr>
      </p:pic>
    </p:spTree>
    <p:extLst>
      <p:ext uri="{BB962C8B-B14F-4D97-AF65-F5344CB8AC3E}">
        <p14:creationId xmlns:p14="http://schemas.microsoft.com/office/powerpoint/2010/main" val="2530605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Getting Started with a </a:t>
            </a:r>
            <a:r>
              <a:rPr lang="en-US" dirty="0" err="1"/>
              <a:t>RaspiRobot</a:t>
            </a:r>
            <a:r>
              <a:rPr lang="en-US" dirty="0"/>
              <a: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785812" y="809625"/>
            <a:ext cx="10620375" cy="6048375"/>
          </a:xfrm>
          <a:prstGeom prst="rect">
            <a:avLst/>
          </a:prstGeom>
        </p:spPr>
      </p:pic>
    </p:spTree>
    <p:extLst>
      <p:ext uri="{BB962C8B-B14F-4D97-AF65-F5344CB8AC3E}">
        <p14:creationId xmlns:p14="http://schemas.microsoft.com/office/powerpoint/2010/main" val="88117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Humble Pi Prototyping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781050" y="721216"/>
            <a:ext cx="10629900" cy="6136783"/>
          </a:xfrm>
          <a:prstGeom prst="rect">
            <a:avLst/>
          </a:prstGeom>
        </p:spPr>
      </p:pic>
    </p:spTree>
    <p:extLst>
      <p:ext uri="{BB962C8B-B14F-4D97-AF65-F5344CB8AC3E}">
        <p14:creationId xmlns:p14="http://schemas.microsoft.com/office/powerpoint/2010/main" val="1485092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Pi Plate Prototyping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000125" y="721217"/>
            <a:ext cx="10191750" cy="6273943"/>
          </a:xfrm>
          <a:prstGeom prst="rect">
            <a:avLst/>
          </a:prstGeom>
        </p:spPr>
      </p:pic>
    </p:spTree>
    <p:extLst>
      <p:ext uri="{BB962C8B-B14F-4D97-AF65-F5344CB8AC3E}">
        <p14:creationId xmlns:p14="http://schemas.microsoft.com/office/powerpoint/2010/main" val="4242032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Paddle Terminal Breakout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751643" y="721217"/>
            <a:ext cx="8688713" cy="6136783"/>
          </a:xfrm>
          <a:prstGeom prst="rect">
            <a:avLst/>
          </a:prstGeom>
        </p:spPr>
      </p:pic>
    </p:spTree>
    <p:extLst>
      <p:ext uri="{BB962C8B-B14F-4D97-AF65-F5344CB8AC3E}">
        <p14:creationId xmlns:p14="http://schemas.microsoft.com/office/powerpoint/2010/main" val="2953492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Keeping Your Raspberry Pi Safe when Using the GPIO Connector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Obey these simple rules to reduce the risk of damaging your Raspberry Pi when using the GPIO connector: </a:t>
            </a:r>
          </a:p>
          <a:p>
            <a:pPr marL="342900" indent="-342900">
              <a:buFont typeface="Arial" panose="020B0604020202020204" pitchFamily="34" charset="0"/>
              <a:buChar char="•"/>
            </a:pPr>
            <a:endParaRPr lang="en-US" sz="2000"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put more than 3.3V on any GPIO pin.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3mA per output. You can get away with drawing more, but this may shorten the life of the Pi. 3mA is enough to light a red LED with a 470Ω series resistor.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poke at the GPIO connector with a screwdriver or any metal object when the Pi is powered up.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power the Pi with more than 5V.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a total of 50mA from the 3.3V supply pins.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a total of 250mA from the 5V supply pins.</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169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Paddle Terminal Breakout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751643" y="721217"/>
            <a:ext cx="8688713" cy="6136783"/>
          </a:xfrm>
          <a:prstGeom prst="rect">
            <a:avLst/>
          </a:prstGeom>
        </p:spPr>
      </p:pic>
    </p:spTree>
    <p:extLst>
      <p:ext uri="{BB962C8B-B14F-4D97-AF65-F5344CB8AC3E}">
        <p14:creationId xmlns:p14="http://schemas.microsoft.com/office/powerpoint/2010/main" val="3305060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Alternate Process 11"/>
          <p:cNvSpPr/>
          <p:nvPr/>
        </p:nvSpPr>
        <p:spPr>
          <a:xfrm>
            <a:off x="3975737" y="3776718"/>
            <a:ext cx="6134178" cy="931164"/>
          </a:xfrm>
          <a:prstGeom prst="flowChartAlternateProcess">
            <a:avLst/>
          </a:prstGeom>
          <a:noFill/>
          <a:effectLst>
            <a:glow rad="63500">
              <a:schemeClr val="accent3">
                <a:satMod val="175000"/>
                <a:alpha val="40000"/>
              </a:schemeClr>
            </a:glo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657600" y="1893597"/>
            <a:ext cx="5280337" cy="931164"/>
          </a:xfrm>
          <a:prstGeom prst="flowChartAlternateProcess">
            <a:avLst/>
          </a:prstGeom>
          <a:noFill/>
          <a:effectLst>
            <a:glow rad="63500">
              <a:schemeClr val="accent3">
                <a:satMod val="175000"/>
                <a:alpha val="40000"/>
              </a:schemeClr>
            </a:glow>
          </a:effectLst>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Contact</a:t>
            </a:r>
            <a:r>
              <a:rPr lang="fa-IR" dirty="0"/>
              <a:t> </a:t>
            </a:r>
            <a:r>
              <a:rPr lang="en-US" dirty="0"/>
              <a:t> us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14756" r="15028" b="14903"/>
          <a:stretch/>
        </p:blipFill>
        <p:spPr>
          <a:xfrm>
            <a:off x="2962008" y="1255689"/>
            <a:ext cx="1769880" cy="177728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2845162" y="3956033"/>
            <a:ext cx="1984416" cy="2031033"/>
          </a:xfrm>
          <a:prstGeom prst="rect">
            <a:avLst/>
          </a:prstGeom>
        </p:spPr>
      </p:pic>
      <p:sp>
        <p:nvSpPr>
          <p:cNvPr id="8" name="TextBox 7"/>
          <p:cNvSpPr txBox="1"/>
          <p:nvPr/>
        </p:nvSpPr>
        <p:spPr>
          <a:xfrm>
            <a:off x="5306096" y="2034862"/>
            <a:ext cx="45719" cy="369332"/>
          </a:xfrm>
          <a:prstGeom prst="rect">
            <a:avLst/>
          </a:prstGeom>
          <a:noFill/>
        </p:spPr>
        <p:txBody>
          <a:bodyPr wrap="square" rtlCol="0">
            <a:spAutoFit/>
          </a:bodyPr>
          <a:lstStyle/>
          <a:p>
            <a:endParaRPr lang="en-US" dirty="0"/>
          </a:p>
        </p:txBody>
      </p:sp>
      <p:sp>
        <p:nvSpPr>
          <p:cNvPr id="9" name="TextBox 8"/>
          <p:cNvSpPr txBox="1"/>
          <p:nvPr/>
        </p:nvSpPr>
        <p:spPr>
          <a:xfrm rot="616203">
            <a:off x="4786839" y="2029686"/>
            <a:ext cx="4020331" cy="769441"/>
          </a:xfrm>
          <a:prstGeom prst="rect">
            <a:avLst/>
          </a:prstGeom>
          <a:noFill/>
        </p:spPr>
        <p:txBody>
          <a:bodyPr wrap="none" rtlCol="0">
            <a:spAutoFit/>
          </a:bodyPr>
          <a:lstStyle/>
          <a:p>
            <a:r>
              <a:rPr lang="en-US" sz="4400" dirty="0">
                <a:hlinkClick r:id="rId4"/>
              </a:rPr>
              <a:t>www.e-system.ir</a:t>
            </a:r>
            <a:endParaRPr lang="en-US" sz="4400" dirty="0"/>
          </a:p>
        </p:txBody>
      </p:sp>
      <p:sp>
        <p:nvSpPr>
          <p:cNvPr id="10" name="TextBox 9"/>
          <p:cNvSpPr txBox="1"/>
          <p:nvPr/>
        </p:nvSpPr>
        <p:spPr>
          <a:xfrm rot="20723508">
            <a:off x="4791591" y="3860212"/>
            <a:ext cx="4224426" cy="769441"/>
          </a:xfrm>
          <a:prstGeom prst="rect">
            <a:avLst/>
          </a:prstGeom>
          <a:noFill/>
        </p:spPr>
        <p:txBody>
          <a:bodyPr wrap="none" rtlCol="0">
            <a:spAutoFit/>
          </a:bodyPr>
          <a:lstStyle/>
          <a:p>
            <a:r>
              <a:rPr lang="en-US" sz="4400" dirty="0"/>
              <a:t>Info@e-system.ir </a:t>
            </a:r>
          </a:p>
        </p:txBody>
      </p:sp>
    </p:spTree>
    <p:extLst>
      <p:ext uri="{BB962C8B-B14F-4D97-AF65-F5344CB8AC3E}">
        <p14:creationId xmlns:p14="http://schemas.microsoft.com/office/powerpoint/2010/main" val="275925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RPI.GPIO Library</a:t>
            </a:r>
          </a:p>
        </p:txBody>
      </p:sp>
      <p:sp>
        <p:nvSpPr>
          <p:cNvPr id="2" name="TextBox 1"/>
          <p:cNvSpPr txBox="1"/>
          <p:nvPr/>
        </p:nvSpPr>
        <p:spPr>
          <a:xfrm>
            <a:off x="417443" y="857743"/>
            <a:ext cx="11357113"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For use GPIO pins you should add </a:t>
            </a:r>
            <a:r>
              <a:rPr lang="en-US" sz="2400" b="1" i="1" dirty="0" err="1">
                <a:solidFill>
                  <a:srgbClr val="0070C0"/>
                </a:solidFill>
                <a:latin typeface="Consolas" panose="020B0609020204030204" pitchFamily="49" charset="0"/>
                <a:cs typeface="Consolas" panose="020B0609020204030204" pitchFamily="49" charset="0"/>
              </a:rPr>
              <a:t>RPi.GPIO</a:t>
            </a:r>
            <a:r>
              <a:rPr lang="en-US" sz="2000" dirty="0"/>
              <a:t> in your code: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t>
            </a: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For using functions: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RPi.GPIO.setup</a:t>
            </a:r>
            <a:r>
              <a:rPr lang="en-US" sz="2000" b="1" i="1" dirty="0">
                <a:solidFill>
                  <a:srgbClr val="0070C0"/>
                </a:solidFill>
                <a:latin typeface="Consolas" panose="020B0609020204030204" pitchFamily="49" charset="0"/>
                <a:cs typeface="Consolas" panose="020B0609020204030204" pitchFamily="49" charset="0"/>
              </a:rPr>
              <a:t>(18,RPi.GPIO.OUT)</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800" b="1" dirty="0"/>
              <a:t>OR</a:t>
            </a:r>
          </a:p>
          <a:p>
            <a:pPr marL="342900" indent="-342900">
              <a:buFont typeface="Arial" panose="020B0604020202020204" pitchFamily="34" charset="0"/>
              <a:buChar char="•"/>
            </a:pPr>
            <a:endParaRPr lang="en-US" sz="2800" b="1"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For using functions: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(18,GPIO.OUT)</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6209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numbering system for </a:t>
            </a:r>
            <a:r>
              <a:rPr lang="en-US" sz="3400" dirty="0" err="1"/>
              <a:t>RPi.GPIO</a:t>
            </a:r>
            <a:endParaRPr lang="en-US" sz="3400" dirty="0"/>
          </a:p>
        </p:txBody>
      </p:sp>
      <p:sp>
        <p:nvSpPr>
          <p:cNvPr id="2" name="TextBox 1"/>
          <p:cNvSpPr txBox="1"/>
          <p:nvPr/>
        </p:nvSpPr>
        <p:spPr>
          <a:xfrm>
            <a:off x="417443" y="857743"/>
            <a:ext cx="11357113" cy="5570756"/>
          </a:xfrm>
          <a:prstGeom prst="rect">
            <a:avLst/>
          </a:prstGeom>
          <a:noFill/>
        </p:spPr>
        <p:txBody>
          <a:bodyPr wrap="square" rtlCol="0">
            <a:spAutoFit/>
          </a:bodyPr>
          <a:lstStyle/>
          <a:p>
            <a:pPr marL="342900" indent="-342900">
              <a:buFont typeface="Arial" panose="020B0604020202020204" pitchFamily="34" charset="0"/>
              <a:buChar char="•"/>
            </a:pPr>
            <a:r>
              <a:rPr lang="en-US" sz="2000" dirty="0"/>
              <a:t>In </a:t>
            </a:r>
            <a:r>
              <a:rPr lang="en-US" sz="2400" b="1" i="1" dirty="0" err="1">
                <a:solidFill>
                  <a:srgbClr val="0070C0"/>
                </a:solidFill>
                <a:latin typeface="Consolas" panose="020B0609020204030204" pitchFamily="49" charset="0"/>
                <a:cs typeface="Consolas" panose="020B0609020204030204" pitchFamily="49" charset="0"/>
              </a:rPr>
              <a:t>RPi.GPIO</a:t>
            </a:r>
            <a:r>
              <a:rPr lang="en-US" sz="2000" dirty="0"/>
              <a:t> you can use either </a:t>
            </a:r>
            <a:r>
              <a:rPr lang="en-US" sz="2000" b="1" dirty="0">
                <a:solidFill>
                  <a:srgbClr val="FF0000"/>
                </a:solidFill>
              </a:rPr>
              <a:t>pin numbers (BOARD) </a:t>
            </a:r>
            <a:r>
              <a:rPr lang="en-US" sz="2000" dirty="0"/>
              <a:t>or the Broadcom </a:t>
            </a:r>
            <a:r>
              <a:rPr lang="en-US" sz="2000" b="1" dirty="0">
                <a:solidFill>
                  <a:srgbClr val="FF0000"/>
                </a:solidFill>
              </a:rPr>
              <a:t>GPIO numbers (BCM)</a:t>
            </a:r>
            <a:r>
              <a:rPr lang="en-US" sz="2000" dirty="0"/>
              <a:t>, </a:t>
            </a:r>
            <a:r>
              <a:rPr lang="en-US" sz="2000" b="1" dirty="0"/>
              <a:t>but you can only use one system in each program.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400" b="1" i="1" dirty="0" err="1">
                <a:solidFill>
                  <a:srgbClr val="0070C0"/>
                </a:solidFill>
                <a:latin typeface="Consolas" panose="020B0609020204030204" pitchFamily="49" charset="0"/>
                <a:cs typeface="Consolas" panose="020B0609020204030204" pitchFamily="49" charset="0"/>
              </a:rPr>
              <a:t>setmode</a:t>
            </a:r>
            <a:r>
              <a:rPr lang="en-US" sz="2400" b="1" i="1" dirty="0">
                <a:solidFill>
                  <a:srgbClr val="0070C0"/>
                </a:solidFill>
                <a:latin typeface="Consolas" panose="020B0609020204030204" pitchFamily="49" charset="0"/>
                <a:cs typeface="Consolas" panose="020B0609020204030204" pitchFamily="49" charset="0"/>
              </a:rPr>
              <a:t>()</a:t>
            </a:r>
            <a:r>
              <a:rPr lang="en-US" sz="2000" dirty="0"/>
              <a:t> function: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sz="2000" dirty="0"/>
              <a:t># for </a:t>
            </a:r>
            <a:r>
              <a:rPr lang="en-US" sz="2000" b="1" dirty="0">
                <a:solidFill>
                  <a:srgbClr val="FF0000"/>
                </a:solidFill>
              </a:rPr>
              <a:t>GPIO numbering</a:t>
            </a:r>
            <a:r>
              <a:rPr lang="en-US" sz="2000" dirty="0"/>
              <a:t>, choose BCM  </a:t>
            </a:r>
          </a:p>
          <a:p>
            <a:pPr lvl="1"/>
            <a:r>
              <a:rPr lang="en-US" sz="2400" b="1" i="1" dirty="0" err="1">
                <a:solidFill>
                  <a:srgbClr val="0070C0"/>
                </a:solidFill>
                <a:latin typeface="Consolas" panose="020B0609020204030204" pitchFamily="49" charset="0"/>
                <a:cs typeface="Consolas" panose="020B0609020204030204" pitchFamily="49" charset="0"/>
              </a:rPr>
              <a:t>GPIO.setmode</a:t>
            </a:r>
            <a:r>
              <a:rPr lang="en-US" sz="2400" b="1" i="1" dirty="0">
                <a:solidFill>
                  <a:srgbClr val="0070C0"/>
                </a:solidFill>
                <a:latin typeface="Consolas" panose="020B0609020204030204" pitchFamily="49" charset="0"/>
                <a:cs typeface="Consolas" panose="020B0609020204030204" pitchFamily="49" charset="0"/>
              </a:rPr>
              <a:t>(GPIO.BCM) </a:t>
            </a:r>
            <a:r>
              <a:rPr lang="en-US" sz="2000" dirty="0"/>
              <a:t> </a:t>
            </a:r>
          </a:p>
          <a:p>
            <a:pPr lvl="1"/>
            <a:endParaRPr lang="en-US" sz="2000" dirty="0"/>
          </a:p>
          <a:p>
            <a:pPr lvl="1"/>
            <a:r>
              <a:rPr lang="en-US" sz="2000" dirty="0"/>
              <a:t>  </a:t>
            </a:r>
          </a:p>
          <a:p>
            <a:pPr lvl="1"/>
            <a:r>
              <a:rPr lang="en-US" sz="2000" dirty="0"/>
              <a:t># or, for </a:t>
            </a:r>
            <a:r>
              <a:rPr lang="en-US" sz="2000" b="1" dirty="0">
                <a:solidFill>
                  <a:srgbClr val="FF0000"/>
                </a:solidFill>
              </a:rPr>
              <a:t>pin numbering</a:t>
            </a:r>
            <a:r>
              <a:rPr lang="en-US" sz="2000" dirty="0"/>
              <a:t>, choose BOARD  </a:t>
            </a:r>
          </a:p>
          <a:p>
            <a:pPr lvl="1"/>
            <a:r>
              <a:rPr lang="en-US" sz="2400" b="1" i="1" dirty="0" err="1">
                <a:solidFill>
                  <a:srgbClr val="0070C0"/>
                </a:solidFill>
                <a:latin typeface="Consolas" panose="020B0609020204030204" pitchFamily="49" charset="0"/>
                <a:cs typeface="Consolas" panose="020B0609020204030204" pitchFamily="49" charset="0"/>
              </a:rPr>
              <a:t>GPIO.setmode</a:t>
            </a:r>
            <a:r>
              <a:rPr lang="en-US" sz="2400" b="1" i="1" dirty="0">
                <a:solidFill>
                  <a:srgbClr val="0070C0"/>
                </a:solidFill>
                <a:latin typeface="Consolas" panose="020B0609020204030204" pitchFamily="49" charset="0"/>
                <a:cs typeface="Consolas" panose="020B0609020204030204" pitchFamily="49" charset="0"/>
              </a:rPr>
              <a:t>(GPIO.BOARD)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534" y="1510637"/>
            <a:ext cx="5053965" cy="5273703"/>
          </a:xfrm>
          <a:prstGeom prst="rect">
            <a:avLst/>
          </a:prstGeom>
        </p:spPr>
      </p:pic>
    </p:spTree>
    <p:extLst>
      <p:ext uri="{BB962C8B-B14F-4D97-AF65-F5344CB8AC3E}">
        <p14:creationId xmlns:p14="http://schemas.microsoft.com/office/powerpoint/2010/main" val="338185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direction for </a:t>
            </a:r>
            <a:r>
              <a:rPr lang="en-US" sz="3400" dirty="0" err="1"/>
              <a:t>RPi.GPIO</a:t>
            </a:r>
            <a:endParaRPr lang="en-US" sz="3400" dirty="0"/>
          </a:p>
        </p:txBody>
      </p:sp>
      <p:sp>
        <p:nvSpPr>
          <p:cNvPr id="2" name="TextBox 1"/>
          <p:cNvSpPr txBox="1"/>
          <p:nvPr/>
        </p:nvSpPr>
        <p:spPr>
          <a:xfrm>
            <a:off x="417443" y="857743"/>
            <a:ext cx="11357113" cy="4185761"/>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A GPIO pin can be used as either a digital input or a digital output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400" b="1" i="1" dirty="0">
                <a:solidFill>
                  <a:srgbClr val="0070C0"/>
                </a:solidFill>
                <a:latin typeface="Consolas" panose="020B0609020204030204" pitchFamily="49" charset="0"/>
                <a:cs typeface="Consolas" panose="020B0609020204030204" pitchFamily="49" charset="0"/>
              </a:rPr>
              <a:t>setup()</a:t>
            </a:r>
            <a:r>
              <a:rPr lang="en-US" sz="2000" dirty="0"/>
              <a:t> function: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dirty="0"/>
              <a:t># for </a:t>
            </a:r>
            <a:r>
              <a:rPr lang="en-US" b="1" dirty="0">
                <a:solidFill>
                  <a:srgbClr val="FF0000"/>
                </a:solidFill>
              </a:rPr>
              <a:t>Output: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a:t>
            </a:r>
            <a:endParaRPr lang="en-US" sz="2000" dirty="0"/>
          </a:p>
          <a:p>
            <a:pPr lvl="1"/>
            <a:r>
              <a:rPr lang="en-US" sz="2000" dirty="0"/>
              <a:t># for </a:t>
            </a:r>
            <a:r>
              <a:rPr lang="en-US" sz="2000" b="1" dirty="0">
                <a:solidFill>
                  <a:srgbClr val="FF0000"/>
                </a:solidFill>
              </a:rPr>
              <a:t>Input:</a:t>
            </a:r>
            <a:r>
              <a:rPr lang="en-US" sz="2000"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a:t>
            </a:r>
            <a:r>
              <a:rPr lang="en-US" sz="2400" b="1" i="1" dirty="0">
                <a:solidFill>
                  <a:srgbClr val="0070C0"/>
                </a:solidFill>
                <a:latin typeface="Consolas" panose="020B0609020204030204" pitchFamily="49" charset="0"/>
                <a:cs typeface="Consolas" panose="020B0609020204030204" pitchFamily="49" charset="0"/>
              </a:rPr>
              <a:t> </a:t>
            </a:r>
            <a:r>
              <a:rPr lang="en-US" sz="2000" dirty="0"/>
              <a:t> </a:t>
            </a:r>
          </a:p>
          <a:p>
            <a:pPr lvl="1"/>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4323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6385</TotalTime>
  <Words>3326</Words>
  <Application>Microsoft Office PowerPoint</Application>
  <PresentationFormat>Widescreen</PresentationFormat>
  <Paragraphs>441</Paragraphs>
  <Slides>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Consolas</vt:lpstr>
      <vt:lpstr>Office Theme</vt:lpstr>
      <vt:lpstr>Raspberry pi GPIO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and  Embedded systems</dc:title>
  <dc:creator>R3Z4</dc:creator>
  <cp:lastModifiedBy>empty fire</cp:lastModifiedBy>
  <cp:revision>1800</cp:revision>
  <dcterms:created xsi:type="dcterms:W3CDTF">2015-08-06T11:05:05Z</dcterms:created>
  <dcterms:modified xsi:type="dcterms:W3CDTF">2016-11-10T08:34:19Z</dcterms:modified>
  <cp:contentStatus/>
</cp:coreProperties>
</file>